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Bogart" charset="1" panose="00000500000000000000"/>
      <p:regular r:id="rId48"/>
    </p:embeddedFont>
    <p:embeddedFont>
      <p:font typeface="Bogart Bold" charset="1" panose="00000800000000000000"/>
      <p:regular r:id="rId50"/>
    </p:embeddedFont>
    <p:embeddedFont>
      <p:font typeface="Open Sans" charset="1" panose="020B0606030504020204"/>
      <p:regular r:id="rId53"/>
    </p:embeddedFont>
    <p:embeddedFont>
      <p:font typeface="Open Sans Bold" charset="1" panose="020B080603050402020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notesMasters/notesMaster1.xml" Type="http://schemas.openxmlformats.org/officeDocument/2006/relationships/notesMaster"/><Relationship Id="rId46" Target="theme/theme2.xml" Type="http://schemas.openxmlformats.org/officeDocument/2006/relationships/theme"/><Relationship Id="rId47" Target="notesSlides/notesSlide1.xml" Type="http://schemas.openxmlformats.org/officeDocument/2006/relationships/notesSlide"/><Relationship Id="rId48" Target="fonts/font48.fntdata" Type="http://schemas.openxmlformats.org/officeDocument/2006/relationships/font"/><Relationship Id="rId49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Slides/notesSlide3.xml" Type="http://schemas.openxmlformats.org/officeDocument/2006/relationships/notesSlide"/><Relationship Id="rId52" Target="notesSlides/notesSlide4.xml" Type="http://schemas.openxmlformats.org/officeDocument/2006/relationships/notesSlide"/><Relationship Id="rId53" Target="fonts/font53.fntdata" Type="http://schemas.openxmlformats.org/officeDocument/2006/relationships/font"/><Relationship Id="rId54" Target="notesSlides/notesSlide5.xml" Type="http://schemas.openxmlformats.org/officeDocument/2006/relationships/notesSlide"/><Relationship Id="rId55" Target="notesSlides/notesSlide6.xml" Type="http://schemas.openxmlformats.org/officeDocument/2006/relationships/notesSlide"/><Relationship Id="rId56" Target="fonts/font56.fntdata" Type="http://schemas.openxmlformats.org/officeDocument/2006/relationships/font"/><Relationship Id="rId57" Target="notesSlides/notesSlide7.xml" Type="http://schemas.openxmlformats.org/officeDocument/2006/relationships/notesSlide"/><Relationship Id="rId58" Target="notesSlides/notesSlide8.xml" Type="http://schemas.openxmlformats.org/officeDocument/2006/relationships/notesSlide"/><Relationship Id="rId59" Target="notesSlides/notesSlide9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0.xml" Type="http://schemas.openxmlformats.org/officeDocument/2006/relationships/notesSlide"/><Relationship Id="rId61" Target="notesSlides/notesSlide11.xml" Type="http://schemas.openxmlformats.org/officeDocument/2006/relationships/notesSlide"/><Relationship Id="rId62" Target="notesSlides/notesSlide12.xml" Type="http://schemas.openxmlformats.org/officeDocument/2006/relationships/notesSlide"/><Relationship Id="rId63" Target="notesSlides/notesSlide13.xml" Type="http://schemas.openxmlformats.org/officeDocument/2006/relationships/notesSlide"/><Relationship Id="rId64" Target="notesSlides/notesSlide14.xml" Type="http://schemas.openxmlformats.org/officeDocument/2006/relationships/notesSlide"/><Relationship Id="rId65" Target="notesSlides/notesSlide15.xml" Type="http://schemas.openxmlformats.org/officeDocument/2006/relationships/notesSlide"/><Relationship Id="rId66" Target="notesSlides/notesSlide16.xml" Type="http://schemas.openxmlformats.org/officeDocument/2006/relationships/notesSlide"/><Relationship Id="rId67" Target="notesSlides/notesSlide17.xml" Type="http://schemas.openxmlformats.org/officeDocument/2006/relationships/notesSlide"/><Relationship Id="rId68" Target="notesSlides/notesSlide18.xml" Type="http://schemas.openxmlformats.org/officeDocument/2006/relationships/notesSlide"/><Relationship Id="rId69" Target="notesSlides/notesSlide19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0.xml" Type="http://schemas.openxmlformats.org/officeDocument/2006/relationships/notesSlide"/><Relationship Id="rId71" Target="notesSlides/notesSlide21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PACA</a:t>
            </a:r>
          </a:p>
          <a:p>
            <a:r>
              <a:rPr lang="en-US"/>
              <a:t/>
            </a:r>
          </a:p>
          <a:p>
            <a:r>
              <a:rPr lang="en-US"/>
              <a:t>¿Cómo nos sentimos?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¿Cómo lidié con esto?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¿Cómo lidié con esto?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COMO LIDIÉ CON TODO ESTO</a:t>
            </a:r>
          </a:p>
          <a:p>
            <a:r>
              <a:rPr lang="en-US"/>
              <a:t/>
            </a:r>
          </a:p>
          <a:p>
            <a:r>
              <a:rPr lang="en-US"/>
              <a:t>SIGUIENTE </a:t>
            </a:r>
          </a:p>
          <a:p>
            <a:r>
              <a:rPr lang="en-US"/>
              <a:t>IBUPROFENO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PASEMOS A LA PRIMERA HIPÓTESIS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COJAMOS UN POCO DE AIRE....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AHORA LA PREGUNTA DE BAR</a:t>
            </a:r>
          </a:p>
          <a:p>
            <a:r>
              <a:rPr lang="en-US"/>
              <a:t>NECESITO LA COLABORACIÓN DE TODOS</a:t>
            </a:r>
          </a:p>
          <a:p>
            <a:r>
              <a:rPr lang="en-US"/>
              <a:t/>
            </a:r>
          </a:p>
          <a:p>
            <a:r>
              <a:rPr lang="en-US"/>
              <a:t>LEVANTAR LA MANO </a:t>
            </a:r>
          </a:p>
          <a:p>
            <a:r>
              <a:rPr lang="en-US"/>
              <a:t>NORTE</a:t>
            </a:r>
          </a:p>
          <a:p>
            <a:r>
              <a:rPr lang="en-US"/>
              <a:t>SUR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PROVINCIAS CON UNA RESPUESTA FUERA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 ULTIMO AGRADECIMIENTO MAS...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Que levante la mano quien me respondió la encuesta por favor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¿Qué dificultades me encontré?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¿Qué dificultades me encontré?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¿Cómo lidié con esto?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¿Cómo lidié con esto?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¿Cómo lidié con esto?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¿Cómo lidié con esto?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.png" Type="http://schemas.openxmlformats.org/officeDocument/2006/relationships/image"/><Relationship Id="rId6" Target="../media/image18.png" Type="http://schemas.openxmlformats.org/officeDocument/2006/relationships/image"/><Relationship Id="rId7" Target="../media/image17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9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.png" Type="http://schemas.openxmlformats.org/officeDocument/2006/relationships/image"/><Relationship Id="rId7" Target="../media/image18.png" Type="http://schemas.openxmlformats.org/officeDocument/2006/relationships/image"/><Relationship Id="rId8" Target="../media/image17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20.png" Type="http://schemas.openxmlformats.org/officeDocument/2006/relationships/image"/><Relationship Id="rId4" Target="../media/image19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.png" Type="http://schemas.openxmlformats.org/officeDocument/2006/relationships/image"/><Relationship Id="rId8" Target="../media/image1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20.png" Type="http://schemas.openxmlformats.org/officeDocument/2006/relationships/image"/><Relationship Id="rId4" Target="../media/image19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.png" Type="http://schemas.openxmlformats.org/officeDocument/2006/relationships/image"/><Relationship Id="rId8" Target="../media/image18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jpe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3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8.png" Type="http://schemas.openxmlformats.org/officeDocument/2006/relationships/image"/><Relationship Id="rId4" Target="../media/image34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.png" Type="http://schemas.openxmlformats.org/officeDocument/2006/relationships/image"/><Relationship Id="rId4" Target="../media/image43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2" Target="../notesSlides/notesSlide15.xml" Type="http://schemas.openxmlformats.org/officeDocument/2006/relationships/notesSlide"/><Relationship Id="rId3" Target="../media/image3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1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4.pn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5.pn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8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.pn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.png" Type="http://schemas.openxmlformats.org/officeDocument/2006/relationships/image"/><Relationship Id="rId4" Target="../media/image63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.png" Type="http://schemas.openxmlformats.org/officeDocument/2006/relationships/image"/><Relationship Id="rId4" Target="../media/image65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.png" Type="http://schemas.openxmlformats.org/officeDocument/2006/relationships/image"/><Relationship Id="rId4" Target="../media/image66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12" Target="../media/image74.svg" Type="http://schemas.openxmlformats.org/officeDocument/2006/relationships/image"/><Relationship Id="rId2" Target="../media/image3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69.png" Type="http://schemas.openxmlformats.org/officeDocument/2006/relationships/image"/><Relationship Id="rId8" Target="../media/image70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3.png" Type="http://schemas.openxmlformats.org/officeDocument/2006/relationships/image"/><Relationship Id="rId4" Target="../media/image77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.png" Type="http://schemas.openxmlformats.org/officeDocument/2006/relationships/image"/><Relationship Id="rId6" Target="../media/image17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09675"/>
            <a:ext cx="15149975" cy="497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69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OS PRESENTO A PACA:</a:t>
            </a:r>
          </a:p>
          <a:p>
            <a:pPr algn="l">
              <a:lnSpc>
                <a:spcPts val="6509"/>
              </a:lnSpc>
            </a:pPr>
          </a:p>
          <a:p>
            <a:pPr algn="l">
              <a:lnSpc>
                <a:spcPts val="6509"/>
              </a:lnSpc>
            </a:pPr>
            <a:r>
              <a:rPr lang="en-US" sz="69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CONVIVIENDO CON ANSIEDAD ¿CÓMO NOS AFECTA NUESTRO ESTILO DE VIDA EN ELLA?</a:t>
            </a:r>
          </a:p>
          <a:p>
            <a:pPr algn="l">
              <a:lnSpc>
                <a:spcPts val="650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136005"/>
            <a:ext cx="6106065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Presentado por Carlos Moreno García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744" y="7627319"/>
            <a:ext cx="10498408" cy="1630981"/>
          </a:xfrm>
          <a:custGeom>
            <a:avLst/>
            <a:gdLst/>
            <a:ahLst/>
            <a:cxnLst/>
            <a:rect r="r" b="b" t="t" l="l"/>
            <a:pathLst>
              <a:path h="1630981" w="10498408">
                <a:moveTo>
                  <a:pt x="0" y="0"/>
                </a:moveTo>
                <a:lnTo>
                  <a:pt x="10498407" y="0"/>
                </a:lnTo>
                <a:lnTo>
                  <a:pt x="10498407" y="1630981"/>
                </a:lnTo>
                <a:lnTo>
                  <a:pt x="0" y="1630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085" r="0" b="-27160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04174" y="6527153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5">
                <a:alphaModFix amt="43000"/>
              </a:blip>
              <a:stretch>
                <a:fillRect l="-366" t="-430271" r="-5" b="-43085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235041" y="6930377"/>
            <a:ext cx="4760630" cy="2979105"/>
          </a:xfrm>
          <a:custGeom>
            <a:avLst/>
            <a:gdLst/>
            <a:ahLst/>
            <a:cxnLst/>
            <a:rect r="r" b="b" t="t" l="l"/>
            <a:pathLst>
              <a:path h="2979105" w="4760630">
                <a:moveTo>
                  <a:pt x="0" y="0"/>
                </a:moveTo>
                <a:lnTo>
                  <a:pt x="4760630" y="0"/>
                </a:lnTo>
                <a:lnTo>
                  <a:pt x="4760630" y="2979105"/>
                </a:lnTo>
                <a:lnTo>
                  <a:pt x="0" y="2979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50094" y="4428462"/>
            <a:ext cx="5404216" cy="2803772"/>
          </a:xfrm>
          <a:custGeom>
            <a:avLst/>
            <a:gdLst/>
            <a:ahLst/>
            <a:cxnLst/>
            <a:rect r="r" b="b" t="t" l="l"/>
            <a:pathLst>
              <a:path h="2803772" w="5404216">
                <a:moveTo>
                  <a:pt x="0" y="0"/>
                </a:moveTo>
                <a:lnTo>
                  <a:pt x="5404216" y="0"/>
                </a:lnTo>
                <a:lnTo>
                  <a:pt x="5404216" y="2803772"/>
                </a:lnTo>
                <a:lnTo>
                  <a:pt x="0" y="2803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7100" y="6166573"/>
            <a:ext cx="6327798" cy="3351434"/>
          </a:xfrm>
          <a:custGeom>
            <a:avLst/>
            <a:gdLst/>
            <a:ahLst/>
            <a:cxnLst/>
            <a:rect r="r" b="b" t="t" l="l"/>
            <a:pathLst>
              <a:path h="3351434" w="6327798">
                <a:moveTo>
                  <a:pt x="0" y="0"/>
                </a:moveTo>
                <a:lnTo>
                  <a:pt x="6327799" y="0"/>
                </a:lnTo>
                <a:lnTo>
                  <a:pt x="6327799" y="3351434"/>
                </a:lnTo>
                <a:lnTo>
                  <a:pt x="0" y="33514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23925"/>
            <a:ext cx="11821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 de las respuestas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850094" y="6488728"/>
            <a:ext cx="2703656" cy="743506"/>
          </a:xfrm>
          <a:custGeom>
            <a:avLst/>
            <a:gdLst/>
            <a:ahLst/>
            <a:cxnLst/>
            <a:rect r="r" b="b" t="t" l="l"/>
            <a:pathLst>
              <a:path h="743506" w="2703656">
                <a:moveTo>
                  <a:pt x="0" y="0"/>
                </a:moveTo>
                <a:lnTo>
                  <a:pt x="2703656" y="0"/>
                </a:lnTo>
                <a:lnTo>
                  <a:pt x="2703656" y="743506"/>
                </a:lnTo>
                <a:lnTo>
                  <a:pt x="0" y="743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235041" y="8816652"/>
            <a:ext cx="3211988" cy="883297"/>
          </a:xfrm>
          <a:custGeom>
            <a:avLst/>
            <a:gdLst/>
            <a:ahLst/>
            <a:cxnLst/>
            <a:rect r="r" b="b" t="t" l="l"/>
            <a:pathLst>
              <a:path h="883297" w="3211988">
                <a:moveTo>
                  <a:pt x="0" y="0"/>
                </a:moveTo>
                <a:lnTo>
                  <a:pt x="3211988" y="0"/>
                </a:lnTo>
                <a:lnTo>
                  <a:pt x="3211988" y="883296"/>
                </a:lnTo>
                <a:lnTo>
                  <a:pt x="0" y="8832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67100" y="8387950"/>
            <a:ext cx="6329816" cy="1740699"/>
          </a:xfrm>
          <a:custGeom>
            <a:avLst/>
            <a:gdLst/>
            <a:ahLst/>
            <a:cxnLst/>
            <a:rect r="r" b="b" t="t" l="l"/>
            <a:pathLst>
              <a:path h="1740699" w="6329816">
                <a:moveTo>
                  <a:pt x="0" y="0"/>
                </a:moveTo>
                <a:lnTo>
                  <a:pt x="6329816" y="0"/>
                </a:lnTo>
                <a:lnTo>
                  <a:pt x="6329816" y="1740700"/>
                </a:lnTo>
                <a:lnTo>
                  <a:pt x="0" y="1740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7391" y="2244065"/>
            <a:ext cx="8194811" cy="2899435"/>
          </a:xfrm>
          <a:custGeom>
            <a:avLst/>
            <a:gdLst/>
            <a:ahLst/>
            <a:cxnLst/>
            <a:rect r="r" b="b" t="t" l="l"/>
            <a:pathLst>
              <a:path h="2899435" w="8194811">
                <a:moveTo>
                  <a:pt x="0" y="0"/>
                </a:moveTo>
                <a:lnTo>
                  <a:pt x="8194811" y="0"/>
                </a:lnTo>
                <a:lnTo>
                  <a:pt x="8194811" y="2899435"/>
                </a:lnTo>
                <a:lnTo>
                  <a:pt x="0" y="289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04174" y="6527153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6">
                <a:alphaModFix amt="43000"/>
              </a:blip>
              <a:stretch>
                <a:fillRect l="-366" t="-430271" r="-5" b="-43085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235041" y="6930377"/>
            <a:ext cx="4760630" cy="2979105"/>
          </a:xfrm>
          <a:custGeom>
            <a:avLst/>
            <a:gdLst/>
            <a:ahLst/>
            <a:cxnLst/>
            <a:rect r="r" b="b" t="t" l="l"/>
            <a:pathLst>
              <a:path h="2979105" w="4760630">
                <a:moveTo>
                  <a:pt x="0" y="0"/>
                </a:moveTo>
                <a:lnTo>
                  <a:pt x="4760630" y="0"/>
                </a:lnTo>
                <a:lnTo>
                  <a:pt x="4760630" y="2979105"/>
                </a:lnTo>
                <a:lnTo>
                  <a:pt x="0" y="297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50094" y="4428462"/>
            <a:ext cx="5404216" cy="2803772"/>
          </a:xfrm>
          <a:custGeom>
            <a:avLst/>
            <a:gdLst/>
            <a:ahLst/>
            <a:cxnLst/>
            <a:rect r="r" b="b" t="t" l="l"/>
            <a:pathLst>
              <a:path h="2803772" w="5404216">
                <a:moveTo>
                  <a:pt x="0" y="0"/>
                </a:moveTo>
                <a:lnTo>
                  <a:pt x="5404216" y="0"/>
                </a:lnTo>
                <a:lnTo>
                  <a:pt x="5404216" y="2803772"/>
                </a:lnTo>
                <a:lnTo>
                  <a:pt x="0" y="280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7100" y="6166573"/>
            <a:ext cx="6327798" cy="3351434"/>
          </a:xfrm>
          <a:custGeom>
            <a:avLst/>
            <a:gdLst/>
            <a:ahLst/>
            <a:cxnLst/>
            <a:rect r="r" b="b" t="t" l="l"/>
            <a:pathLst>
              <a:path h="3351434" w="6327798">
                <a:moveTo>
                  <a:pt x="0" y="0"/>
                </a:moveTo>
                <a:lnTo>
                  <a:pt x="6327799" y="0"/>
                </a:lnTo>
                <a:lnTo>
                  <a:pt x="6327799" y="3351434"/>
                </a:lnTo>
                <a:lnTo>
                  <a:pt x="0" y="33514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23925"/>
            <a:ext cx="11821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 de las respuestas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538006" y="4066383"/>
            <a:ext cx="3916791" cy="1077117"/>
          </a:xfrm>
          <a:custGeom>
            <a:avLst/>
            <a:gdLst/>
            <a:ahLst/>
            <a:cxnLst/>
            <a:rect r="r" b="b" t="t" l="l"/>
            <a:pathLst>
              <a:path h="1077117" w="3916791">
                <a:moveTo>
                  <a:pt x="0" y="0"/>
                </a:moveTo>
                <a:lnTo>
                  <a:pt x="3916791" y="0"/>
                </a:lnTo>
                <a:lnTo>
                  <a:pt x="3916791" y="1077117"/>
                </a:lnTo>
                <a:lnTo>
                  <a:pt x="0" y="1077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850094" y="6488728"/>
            <a:ext cx="2703656" cy="743506"/>
          </a:xfrm>
          <a:custGeom>
            <a:avLst/>
            <a:gdLst/>
            <a:ahLst/>
            <a:cxnLst/>
            <a:rect r="r" b="b" t="t" l="l"/>
            <a:pathLst>
              <a:path h="743506" w="2703656">
                <a:moveTo>
                  <a:pt x="0" y="0"/>
                </a:moveTo>
                <a:lnTo>
                  <a:pt x="2703656" y="0"/>
                </a:lnTo>
                <a:lnTo>
                  <a:pt x="2703656" y="743506"/>
                </a:lnTo>
                <a:lnTo>
                  <a:pt x="0" y="743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235041" y="8816652"/>
            <a:ext cx="3211988" cy="883297"/>
          </a:xfrm>
          <a:custGeom>
            <a:avLst/>
            <a:gdLst/>
            <a:ahLst/>
            <a:cxnLst/>
            <a:rect r="r" b="b" t="t" l="l"/>
            <a:pathLst>
              <a:path h="883297" w="3211988">
                <a:moveTo>
                  <a:pt x="0" y="0"/>
                </a:moveTo>
                <a:lnTo>
                  <a:pt x="3211988" y="0"/>
                </a:lnTo>
                <a:lnTo>
                  <a:pt x="3211988" y="883296"/>
                </a:lnTo>
                <a:lnTo>
                  <a:pt x="0" y="883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67100" y="8387950"/>
            <a:ext cx="6329816" cy="1740699"/>
          </a:xfrm>
          <a:custGeom>
            <a:avLst/>
            <a:gdLst/>
            <a:ahLst/>
            <a:cxnLst/>
            <a:rect r="r" b="b" t="t" l="l"/>
            <a:pathLst>
              <a:path h="1740699" w="6329816">
                <a:moveTo>
                  <a:pt x="0" y="0"/>
                </a:moveTo>
                <a:lnTo>
                  <a:pt x="6329816" y="0"/>
                </a:lnTo>
                <a:lnTo>
                  <a:pt x="6329816" y="1740700"/>
                </a:lnTo>
                <a:lnTo>
                  <a:pt x="0" y="1740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05859"/>
            <a:ext cx="5287938" cy="2324489"/>
          </a:xfrm>
          <a:custGeom>
            <a:avLst/>
            <a:gdLst/>
            <a:ahLst/>
            <a:cxnLst/>
            <a:rect r="r" b="b" t="t" l="l"/>
            <a:pathLst>
              <a:path h="2324489" w="5287938">
                <a:moveTo>
                  <a:pt x="0" y="0"/>
                </a:moveTo>
                <a:lnTo>
                  <a:pt x="5287938" y="0"/>
                </a:lnTo>
                <a:lnTo>
                  <a:pt x="5287938" y="2324489"/>
                </a:lnTo>
                <a:lnTo>
                  <a:pt x="0" y="2324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7391" y="2244065"/>
            <a:ext cx="8194811" cy="2899435"/>
          </a:xfrm>
          <a:custGeom>
            <a:avLst/>
            <a:gdLst/>
            <a:ahLst/>
            <a:cxnLst/>
            <a:rect r="r" b="b" t="t" l="l"/>
            <a:pathLst>
              <a:path h="2899435" w="8194811">
                <a:moveTo>
                  <a:pt x="0" y="0"/>
                </a:moveTo>
                <a:lnTo>
                  <a:pt x="8194811" y="0"/>
                </a:lnTo>
                <a:lnTo>
                  <a:pt x="8194811" y="2899435"/>
                </a:lnTo>
                <a:lnTo>
                  <a:pt x="0" y="2899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4174" y="6527153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7">
                <a:alphaModFix amt="43000"/>
              </a:blip>
              <a:stretch>
                <a:fillRect l="-366" t="-430271" r="-5" b="-43085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235041" y="6930377"/>
            <a:ext cx="4760630" cy="2979105"/>
          </a:xfrm>
          <a:custGeom>
            <a:avLst/>
            <a:gdLst/>
            <a:ahLst/>
            <a:cxnLst/>
            <a:rect r="r" b="b" t="t" l="l"/>
            <a:pathLst>
              <a:path h="2979105" w="4760630">
                <a:moveTo>
                  <a:pt x="0" y="0"/>
                </a:moveTo>
                <a:lnTo>
                  <a:pt x="4760630" y="0"/>
                </a:lnTo>
                <a:lnTo>
                  <a:pt x="4760630" y="2979105"/>
                </a:lnTo>
                <a:lnTo>
                  <a:pt x="0" y="2979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50094" y="4428462"/>
            <a:ext cx="5404216" cy="2803772"/>
          </a:xfrm>
          <a:custGeom>
            <a:avLst/>
            <a:gdLst/>
            <a:ahLst/>
            <a:cxnLst/>
            <a:rect r="r" b="b" t="t" l="l"/>
            <a:pathLst>
              <a:path h="2803772" w="5404216">
                <a:moveTo>
                  <a:pt x="0" y="0"/>
                </a:moveTo>
                <a:lnTo>
                  <a:pt x="5404216" y="0"/>
                </a:lnTo>
                <a:lnTo>
                  <a:pt x="5404216" y="2803772"/>
                </a:lnTo>
                <a:lnTo>
                  <a:pt x="0" y="28037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7100" y="6166573"/>
            <a:ext cx="6327798" cy="3351434"/>
          </a:xfrm>
          <a:custGeom>
            <a:avLst/>
            <a:gdLst/>
            <a:ahLst/>
            <a:cxnLst/>
            <a:rect r="r" b="b" t="t" l="l"/>
            <a:pathLst>
              <a:path h="3351434" w="6327798">
                <a:moveTo>
                  <a:pt x="0" y="0"/>
                </a:moveTo>
                <a:lnTo>
                  <a:pt x="6327799" y="0"/>
                </a:lnTo>
                <a:lnTo>
                  <a:pt x="6327799" y="3351434"/>
                </a:lnTo>
                <a:lnTo>
                  <a:pt x="0" y="3351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04650" y="5143500"/>
            <a:ext cx="3211988" cy="883297"/>
          </a:xfrm>
          <a:custGeom>
            <a:avLst/>
            <a:gdLst/>
            <a:ahLst/>
            <a:cxnLst/>
            <a:rect r="r" b="b" t="t" l="l"/>
            <a:pathLst>
              <a:path h="883297" w="3211988">
                <a:moveTo>
                  <a:pt x="0" y="0"/>
                </a:moveTo>
                <a:lnTo>
                  <a:pt x="3211988" y="0"/>
                </a:lnTo>
                <a:lnTo>
                  <a:pt x="3211988" y="883297"/>
                </a:lnTo>
                <a:lnTo>
                  <a:pt x="0" y="883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923925"/>
            <a:ext cx="11821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 de las respuestas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538006" y="4066383"/>
            <a:ext cx="3916791" cy="1077117"/>
          </a:xfrm>
          <a:custGeom>
            <a:avLst/>
            <a:gdLst/>
            <a:ahLst/>
            <a:cxnLst/>
            <a:rect r="r" b="b" t="t" l="l"/>
            <a:pathLst>
              <a:path h="1077117" w="3916791">
                <a:moveTo>
                  <a:pt x="0" y="0"/>
                </a:moveTo>
                <a:lnTo>
                  <a:pt x="3916791" y="0"/>
                </a:lnTo>
                <a:lnTo>
                  <a:pt x="3916791" y="1077117"/>
                </a:lnTo>
                <a:lnTo>
                  <a:pt x="0" y="10771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850094" y="6488728"/>
            <a:ext cx="2703656" cy="743506"/>
          </a:xfrm>
          <a:custGeom>
            <a:avLst/>
            <a:gdLst/>
            <a:ahLst/>
            <a:cxnLst/>
            <a:rect r="r" b="b" t="t" l="l"/>
            <a:pathLst>
              <a:path h="743506" w="2703656">
                <a:moveTo>
                  <a:pt x="0" y="0"/>
                </a:moveTo>
                <a:lnTo>
                  <a:pt x="2703656" y="0"/>
                </a:lnTo>
                <a:lnTo>
                  <a:pt x="2703656" y="743506"/>
                </a:lnTo>
                <a:lnTo>
                  <a:pt x="0" y="7435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257050" y="5295900"/>
            <a:ext cx="3211988" cy="883297"/>
          </a:xfrm>
          <a:custGeom>
            <a:avLst/>
            <a:gdLst/>
            <a:ahLst/>
            <a:cxnLst/>
            <a:rect r="r" b="b" t="t" l="l"/>
            <a:pathLst>
              <a:path h="883297" w="3211988">
                <a:moveTo>
                  <a:pt x="0" y="0"/>
                </a:moveTo>
                <a:lnTo>
                  <a:pt x="3211988" y="0"/>
                </a:lnTo>
                <a:lnTo>
                  <a:pt x="3211988" y="883297"/>
                </a:lnTo>
                <a:lnTo>
                  <a:pt x="0" y="883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235041" y="8816652"/>
            <a:ext cx="3211988" cy="883297"/>
          </a:xfrm>
          <a:custGeom>
            <a:avLst/>
            <a:gdLst/>
            <a:ahLst/>
            <a:cxnLst/>
            <a:rect r="r" b="b" t="t" l="l"/>
            <a:pathLst>
              <a:path h="883297" w="3211988">
                <a:moveTo>
                  <a:pt x="0" y="0"/>
                </a:moveTo>
                <a:lnTo>
                  <a:pt x="3211988" y="0"/>
                </a:lnTo>
                <a:lnTo>
                  <a:pt x="3211988" y="883296"/>
                </a:lnTo>
                <a:lnTo>
                  <a:pt x="0" y="8832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667100" y="8387950"/>
            <a:ext cx="6329816" cy="1740699"/>
          </a:xfrm>
          <a:custGeom>
            <a:avLst/>
            <a:gdLst/>
            <a:ahLst/>
            <a:cxnLst/>
            <a:rect r="r" b="b" t="t" l="l"/>
            <a:pathLst>
              <a:path h="1740699" w="6329816">
                <a:moveTo>
                  <a:pt x="0" y="0"/>
                </a:moveTo>
                <a:lnTo>
                  <a:pt x="6329816" y="0"/>
                </a:lnTo>
                <a:lnTo>
                  <a:pt x="6329816" y="1740700"/>
                </a:lnTo>
                <a:lnTo>
                  <a:pt x="0" y="1740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05859"/>
            <a:ext cx="5287938" cy="2324489"/>
          </a:xfrm>
          <a:custGeom>
            <a:avLst/>
            <a:gdLst/>
            <a:ahLst/>
            <a:cxnLst/>
            <a:rect r="r" b="b" t="t" l="l"/>
            <a:pathLst>
              <a:path h="2324489" w="5287938">
                <a:moveTo>
                  <a:pt x="0" y="0"/>
                </a:moveTo>
                <a:lnTo>
                  <a:pt x="5287938" y="0"/>
                </a:lnTo>
                <a:lnTo>
                  <a:pt x="5287938" y="2324489"/>
                </a:lnTo>
                <a:lnTo>
                  <a:pt x="0" y="2324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7391" y="2244065"/>
            <a:ext cx="8194811" cy="2899435"/>
          </a:xfrm>
          <a:custGeom>
            <a:avLst/>
            <a:gdLst/>
            <a:ahLst/>
            <a:cxnLst/>
            <a:rect r="r" b="b" t="t" l="l"/>
            <a:pathLst>
              <a:path h="2899435" w="8194811">
                <a:moveTo>
                  <a:pt x="0" y="0"/>
                </a:moveTo>
                <a:lnTo>
                  <a:pt x="8194811" y="0"/>
                </a:lnTo>
                <a:lnTo>
                  <a:pt x="8194811" y="2899435"/>
                </a:lnTo>
                <a:lnTo>
                  <a:pt x="0" y="2899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4174" y="6527153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7">
                <a:alphaModFix amt="43000"/>
              </a:blip>
              <a:stretch>
                <a:fillRect l="-366" t="-430271" r="-5" b="-43085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235041" y="6930377"/>
            <a:ext cx="4760630" cy="2979105"/>
          </a:xfrm>
          <a:custGeom>
            <a:avLst/>
            <a:gdLst/>
            <a:ahLst/>
            <a:cxnLst/>
            <a:rect r="r" b="b" t="t" l="l"/>
            <a:pathLst>
              <a:path h="2979105" w="4760630">
                <a:moveTo>
                  <a:pt x="0" y="0"/>
                </a:moveTo>
                <a:lnTo>
                  <a:pt x="4760630" y="0"/>
                </a:lnTo>
                <a:lnTo>
                  <a:pt x="4760630" y="2979105"/>
                </a:lnTo>
                <a:lnTo>
                  <a:pt x="0" y="2979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50094" y="4428462"/>
            <a:ext cx="5404216" cy="2803772"/>
          </a:xfrm>
          <a:custGeom>
            <a:avLst/>
            <a:gdLst/>
            <a:ahLst/>
            <a:cxnLst/>
            <a:rect r="r" b="b" t="t" l="l"/>
            <a:pathLst>
              <a:path h="2803772" w="5404216">
                <a:moveTo>
                  <a:pt x="0" y="0"/>
                </a:moveTo>
                <a:lnTo>
                  <a:pt x="5404216" y="0"/>
                </a:lnTo>
                <a:lnTo>
                  <a:pt x="5404216" y="2803772"/>
                </a:lnTo>
                <a:lnTo>
                  <a:pt x="0" y="28037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35813" y="7321851"/>
            <a:ext cx="5562791" cy="2196156"/>
          </a:xfrm>
          <a:custGeom>
            <a:avLst/>
            <a:gdLst/>
            <a:ahLst/>
            <a:cxnLst/>
            <a:rect r="r" b="b" t="t" l="l"/>
            <a:pathLst>
              <a:path h="2196156" w="5562791">
                <a:moveTo>
                  <a:pt x="0" y="0"/>
                </a:moveTo>
                <a:lnTo>
                  <a:pt x="5562791" y="0"/>
                </a:lnTo>
                <a:lnTo>
                  <a:pt x="5562791" y="2196156"/>
                </a:lnTo>
                <a:lnTo>
                  <a:pt x="0" y="2196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7100" y="6166573"/>
            <a:ext cx="6327798" cy="3351434"/>
          </a:xfrm>
          <a:custGeom>
            <a:avLst/>
            <a:gdLst/>
            <a:ahLst/>
            <a:cxnLst/>
            <a:rect r="r" b="b" t="t" l="l"/>
            <a:pathLst>
              <a:path h="3351434" w="6327798">
                <a:moveTo>
                  <a:pt x="0" y="0"/>
                </a:moveTo>
                <a:lnTo>
                  <a:pt x="6327799" y="0"/>
                </a:lnTo>
                <a:lnTo>
                  <a:pt x="6327799" y="3351434"/>
                </a:lnTo>
                <a:lnTo>
                  <a:pt x="0" y="33514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04650" y="5143500"/>
            <a:ext cx="3211988" cy="883297"/>
          </a:xfrm>
          <a:custGeom>
            <a:avLst/>
            <a:gdLst/>
            <a:ahLst/>
            <a:cxnLst/>
            <a:rect r="r" b="b" t="t" l="l"/>
            <a:pathLst>
              <a:path h="883297" w="3211988">
                <a:moveTo>
                  <a:pt x="0" y="0"/>
                </a:moveTo>
                <a:lnTo>
                  <a:pt x="3211988" y="0"/>
                </a:lnTo>
                <a:lnTo>
                  <a:pt x="3211988" y="883297"/>
                </a:lnTo>
                <a:lnTo>
                  <a:pt x="0" y="883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923925"/>
            <a:ext cx="11821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 de las respuestas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538006" y="4066383"/>
            <a:ext cx="3916791" cy="1077117"/>
          </a:xfrm>
          <a:custGeom>
            <a:avLst/>
            <a:gdLst/>
            <a:ahLst/>
            <a:cxnLst/>
            <a:rect r="r" b="b" t="t" l="l"/>
            <a:pathLst>
              <a:path h="1077117" w="3916791">
                <a:moveTo>
                  <a:pt x="0" y="0"/>
                </a:moveTo>
                <a:lnTo>
                  <a:pt x="3916791" y="0"/>
                </a:lnTo>
                <a:lnTo>
                  <a:pt x="3916791" y="1077117"/>
                </a:lnTo>
                <a:lnTo>
                  <a:pt x="0" y="10771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850094" y="6488728"/>
            <a:ext cx="2703656" cy="743506"/>
          </a:xfrm>
          <a:custGeom>
            <a:avLst/>
            <a:gdLst/>
            <a:ahLst/>
            <a:cxnLst/>
            <a:rect r="r" b="b" t="t" l="l"/>
            <a:pathLst>
              <a:path h="743506" w="2703656">
                <a:moveTo>
                  <a:pt x="0" y="0"/>
                </a:moveTo>
                <a:lnTo>
                  <a:pt x="2703656" y="0"/>
                </a:lnTo>
                <a:lnTo>
                  <a:pt x="2703656" y="743506"/>
                </a:lnTo>
                <a:lnTo>
                  <a:pt x="0" y="7435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257050" y="5295900"/>
            <a:ext cx="3211988" cy="883297"/>
          </a:xfrm>
          <a:custGeom>
            <a:avLst/>
            <a:gdLst/>
            <a:ahLst/>
            <a:cxnLst/>
            <a:rect r="r" b="b" t="t" l="l"/>
            <a:pathLst>
              <a:path h="883297" w="3211988">
                <a:moveTo>
                  <a:pt x="0" y="0"/>
                </a:moveTo>
                <a:lnTo>
                  <a:pt x="3211988" y="0"/>
                </a:lnTo>
                <a:lnTo>
                  <a:pt x="3211988" y="883297"/>
                </a:lnTo>
                <a:lnTo>
                  <a:pt x="0" y="883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235041" y="8816652"/>
            <a:ext cx="3211988" cy="883297"/>
          </a:xfrm>
          <a:custGeom>
            <a:avLst/>
            <a:gdLst/>
            <a:ahLst/>
            <a:cxnLst/>
            <a:rect r="r" b="b" t="t" l="l"/>
            <a:pathLst>
              <a:path h="883297" w="3211988">
                <a:moveTo>
                  <a:pt x="0" y="0"/>
                </a:moveTo>
                <a:lnTo>
                  <a:pt x="3211988" y="0"/>
                </a:lnTo>
                <a:lnTo>
                  <a:pt x="3211988" y="883296"/>
                </a:lnTo>
                <a:lnTo>
                  <a:pt x="0" y="883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233796" y="8907622"/>
            <a:ext cx="2550384" cy="701356"/>
          </a:xfrm>
          <a:custGeom>
            <a:avLst/>
            <a:gdLst/>
            <a:ahLst/>
            <a:cxnLst/>
            <a:rect r="r" b="b" t="t" l="l"/>
            <a:pathLst>
              <a:path h="701356" w="2550384">
                <a:moveTo>
                  <a:pt x="0" y="0"/>
                </a:moveTo>
                <a:lnTo>
                  <a:pt x="2550384" y="0"/>
                </a:lnTo>
                <a:lnTo>
                  <a:pt x="2550384" y="701356"/>
                </a:lnTo>
                <a:lnTo>
                  <a:pt x="0" y="7013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667100" y="8387950"/>
            <a:ext cx="6329816" cy="1740699"/>
          </a:xfrm>
          <a:custGeom>
            <a:avLst/>
            <a:gdLst/>
            <a:ahLst/>
            <a:cxnLst/>
            <a:rect r="r" b="b" t="t" l="l"/>
            <a:pathLst>
              <a:path h="1740699" w="6329816">
                <a:moveTo>
                  <a:pt x="0" y="0"/>
                </a:moveTo>
                <a:lnTo>
                  <a:pt x="6329816" y="0"/>
                </a:lnTo>
                <a:lnTo>
                  <a:pt x="6329816" y="1740700"/>
                </a:lnTo>
                <a:lnTo>
                  <a:pt x="0" y="1740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1340867" cy="7555853"/>
          </a:xfrm>
          <a:custGeom>
            <a:avLst/>
            <a:gdLst/>
            <a:ahLst/>
            <a:cxnLst/>
            <a:rect r="r" b="b" t="t" l="l"/>
            <a:pathLst>
              <a:path h="7555853" w="11340867">
                <a:moveTo>
                  <a:pt x="0" y="0"/>
                </a:moveTo>
                <a:lnTo>
                  <a:pt x="11340867" y="0"/>
                </a:lnTo>
                <a:lnTo>
                  <a:pt x="11340867" y="7555853"/>
                </a:lnTo>
                <a:lnTo>
                  <a:pt x="0" y="7555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4174" y="6527153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1719"/>
            <a:ext cx="911712" cy="780653"/>
          </a:xfrm>
          <a:custGeom>
            <a:avLst/>
            <a:gdLst/>
            <a:ahLst/>
            <a:cxnLst/>
            <a:rect r="r" b="b" t="t" l="l"/>
            <a:pathLst>
              <a:path h="780653" w="911712">
                <a:moveTo>
                  <a:pt x="0" y="0"/>
                </a:moveTo>
                <a:lnTo>
                  <a:pt x="911712" y="0"/>
                </a:lnTo>
                <a:lnTo>
                  <a:pt x="911712" y="780653"/>
                </a:lnTo>
                <a:lnTo>
                  <a:pt x="0" y="78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28074" y="3504361"/>
            <a:ext cx="11636472" cy="770916"/>
          </a:xfrm>
          <a:custGeom>
            <a:avLst/>
            <a:gdLst/>
            <a:ahLst/>
            <a:cxnLst/>
            <a:rect r="r" b="b" t="t" l="l"/>
            <a:pathLst>
              <a:path h="770916" w="11636472">
                <a:moveTo>
                  <a:pt x="0" y="0"/>
                </a:moveTo>
                <a:lnTo>
                  <a:pt x="11636472" y="0"/>
                </a:lnTo>
                <a:lnTo>
                  <a:pt x="11636472" y="770916"/>
                </a:lnTo>
                <a:lnTo>
                  <a:pt x="0" y="770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28074" y="4513241"/>
            <a:ext cx="11636472" cy="704204"/>
          </a:xfrm>
          <a:custGeom>
            <a:avLst/>
            <a:gdLst/>
            <a:ahLst/>
            <a:cxnLst/>
            <a:rect r="r" b="b" t="t" l="l"/>
            <a:pathLst>
              <a:path h="704204" w="11636472">
                <a:moveTo>
                  <a:pt x="0" y="0"/>
                </a:moveTo>
                <a:lnTo>
                  <a:pt x="11636472" y="0"/>
                </a:lnTo>
                <a:lnTo>
                  <a:pt x="11636472" y="704204"/>
                </a:lnTo>
                <a:lnTo>
                  <a:pt x="0" y="704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769" r="0" b="-57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28074" y="5454854"/>
            <a:ext cx="11636472" cy="2360387"/>
          </a:xfrm>
          <a:custGeom>
            <a:avLst/>
            <a:gdLst/>
            <a:ahLst/>
            <a:cxnLst/>
            <a:rect r="r" b="b" t="t" l="l"/>
            <a:pathLst>
              <a:path h="2360387" w="11636472">
                <a:moveTo>
                  <a:pt x="0" y="0"/>
                </a:moveTo>
                <a:lnTo>
                  <a:pt x="11636472" y="0"/>
                </a:lnTo>
                <a:lnTo>
                  <a:pt x="11636472" y="2360387"/>
                </a:lnTo>
                <a:lnTo>
                  <a:pt x="0" y="2360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769" r="0" b="-576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424018"/>
            <a:ext cx="911712" cy="780653"/>
          </a:xfrm>
          <a:custGeom>
            <a:avLst/>
            <a:gdLst/>
            <a:ahLst/>
            <a:cxnLst/>
            <a:rect r="r" b="b" t="t" l="l"/>
            <a:pathLst>
              <a:path h="780653" w="911712">
                <a:moveTo>
                  <a:pt x="0" y="0"/>
                </a:moveTo>
                <a:lnTo>
                  <a:pt x="911712" y="0"/>
                </a:lnTo>
                <a:lnTo>
                  <a:pt x="911712" y="780653"/>
                </a:lnTo>
                <a:lnTo>
                  <a:pt x="0" y="78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28074" y="8052650"/>
            <a:ext cx="11636472" cy="1669224"/>
          </a:xfrm>
          <a:custGeom>
            <a:avLst/>
            <a:gdLst/>
            <a:ahLst/>
            <a:cxnLst/>
            <a:rect r="r" b="b" t="t" l="l"/>
            <a:pathLst>
              <a:path h="1669224" w="11636472">
                <a:moveTo>
                  <a:pt x="0" y="0"/>
                </a:moveTo>
                <a:lnTo>
                  <a:pt x="11636472" y="0"/>
                </a:lnTo>
                <a:lnTo>
                  <a:pt x="11636472" y="1669224"/>
                </a:lnTo>
                <a:lnTo>
                  <a:pt x="0" y="1669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769" r="0" b="-576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28074" y="2373391"/>
            <a:ext cx="13383750" cy="46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7"/>
              </a:lnSpc>
            </a:pPr>
            <a:r>
              <a:rPr lang="en-US" sz="276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 ser una muestra no muy grande, algunas transformaciones fueron manuales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23925"/>
            <a:ext cx="11821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Transformaciones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3889819"/>
            <a:ext cx="911712" cy="780653"/>
          </a:xfrm>
          <a:custGeom>
            <a:avLst/>
            <a:gdLst/>
            <a:ahLst/>
            <a:cxnLst/>
            <a:rect r="r" b="b" t="t" l="l"/>
            <a:pathLst>
              <a:path h="780653" w="911712">
                <a:moveTo>
                  <a:pt x="0" y="0"/>
                </a:moveTo>
                <a:lnTo>
                  <a:pt x="911712" y="0"/>
                </a:lnTo>
                <a:lnTo>
                  <a:pt x="911712" y="780653"/>
                </a:lnTo>
                <a:lnTo>
                  <a:pt x="0" y="78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8496935"/>
            <a:ext cx="911712" cy="780653"/>
          </a:xfrm>
          <a:custGeom>
            <a:avLst/>
            <a:gdLst/>
            <a:ahLst/>
            <a:cxnLst/>
            <a:rect r="r" b="b" t="t" l="l"/>
            <a:pathLst>
              <a:path h="780653" w="911712">
                <a:moveTo>
                  <a:pt x="0" y="0"/>
                </a:moveTo>
                <a:lnTo>
                  <a:pt x="911712" y="0"/>
                </a:lnTo>
                <a:lnTo>
                  <a:pt x="911712" y="780653"/>
                </a:lnTo>
                <a:lnTo>
                  <a:pt x="0" y="78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74129"/>
            <a:ext cx="10074005" cy="6984171"/>
          </a:xfrm>
          <a:custGeom>
            <a:avLst/>
            <a:gdLst/>
            <a:ahLst/>
            <a:cxnLst/>
            <a:rect r="r" b="b" t="t" l="l"/>
            <a:pathLst>
              <a:path h="6984171" w="10074005">
                <a:moveTo>
                  <a:pt x="0" y="0"/>
                </a:moveTo>
                <a:lnTo>
                  <a:pt x="10074005" y="0"/>
                </a:lnTo>
                <a:lnTo>
                  <a:pt x="10074005" y="6984171"/>
                </a:lnTo>
                <a:lnTo>
                  <a:pt x="0" y="6984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647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86450" y="7370347"/>
            <a:ext cx="2701550" cy="2916653"/>
          </a:xfrm>
          <a:custGeom>
            <a:avLst/>
            <a:gdLst/>
            <a:ahLst/>
            <a:cxnLst/>
            <a:rect r="r" b="b" t="t" l="l"/>
            <a:pathLst>
              <a:path h="2916653" w="2701550">
                <a:moveTo>
                  <a:pt x="0" y="0"/>
                </a:moveTo>
                <a:lnTo>
                  <a:pt x="2701550" y="0"/>
                </a:lnTo>
                <a:lnTo>
                  <a:pt x="2701550" y="2916653"/>
                </a:lnTo>
                <a:lnTo>
                  <a:pt x="0" y="2916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0275"/>
            <a:ext cx="12769903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Datos Sociodemográficos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52394"/>
            <a:ext cx="10901028" cy="7285003"/>
          </a:xfrm>
          <a:custGeom>
            <a:avLst/>
            <a:gdLst/>
            <a:ahLst/>
            <a:cxnLst/>
            <a:rect r="r" b="b" t="t" l="l"/>
            <a:pathLst>
              <a:path h="7285003" w="10901028">
                <a:moveTo>
                  <a:pt x="0" y="0"/>
                </a:moveTo>
                <a:lnTo>
                  <a:pt x="10901028" y="0"/>
                </a:lnTo>
                <a:lnTo>
                  <a:pt x="10901028" y="7285003"/>
                </a:lnTo>
                <a:lnTo>
                  <a:pt x="0" y="7285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85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692097" y="7940674"/>
            <a:ext cx="3595903" cy="2346326"/>
          </a:xfrm>
          <a:custGeom>
            <a:avLst/>
            <a:gdLst/>
            <a:ahLst/>
            <a:cxnLst/>
            <a:rect r="r" b="b" t="t" l="l"/>
            <a:pathLst>
              <a:path h="2346326" w="3595903">
                <a:moveTo>
                  <a:pt x="0" y="0"/>
                </a:moveTo>
                <a:lnTo>
                  <a:pt x="3595903" y="0"/>
                </a:lnTo>
                <a:lnTo>
                  <a:pt x="3595903" y="2346326"/>
                </a:lnTo>
                <a:lnTo>
                  <a:pt x="0" y="234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0275"/>
            <a:ext cx="12769903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Datos Sociodemográficos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21897"/>
            <a:ext cx="10814188" cy="7313095"/>
          </a:xfrm>
          <a:custGeom>
            <a:avLst/>
            <a:gdLst/>
            <a:ahLst/>
            <a:cxnLst/>
            <a:rect r="r" b="b" t="t" l="l"/>
            <a:pathLst>
              <a:path h="7313095" w="10814188">
                <a:moveTo>
                  <a:pt x="0" y="0"/>
                </a:moveTo>
                <a:lnTo>
                  <a:pt x="10814188" y="0"/>
                </a:lnTo>
                <a:lnTo>
                  <a:pt x="10814188" y="7313095"/>
                </a:lnTo>
                <a:lnTo>
                  <a:pt x="0" y="7313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800000">
            <a:off x="3476924" y="5064755"/>
            <a:ext cx="2958870" cy="813689"/>
          </a:xfrm>
          <a:custGeom>
            <a:avLst/>
            <a:gdLst/>
            <a:ahLst/>
            <a:cxnLst/>
            <a:rect r="r" b="b" t="t" l="l"/>
            <a:pathLst>
              <a:path h="813689" w="2958870">
                <a:moveTo>
                  <a:pt x="0" y="0"/>
                </a:moveTo>
                <a:lnTo>
                  <a:pt x="2958870" y="0"/>
                </a:lnTo>
                <a:lnTo>
                  <a:pt x="2958870" y="813690"/>
                </a:lnTo>
                <a:lnTo>
                  <a:pt x="0" y="81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97960" y="3765027"/>
            <a:ext cx="312101" cy="3315373"/>
          </a:xfrm>
          <a:custGeom>
            <a:avLst/>
            <a:gdLst/>
            <a:ahLst/>
            <a:cxnLst/>
            <a:rect r="r" b="b" t="t" l="l"/>
            <a:pathLst>
              <a:path h="3315373" w="312101">
                <a:moveTo>
                  <a:pt x="0" y="0"/>
                </a:moveTo>
                <a:lnTo>
                  <a:pt x="312101" y="0"/>
                </a:lnTo>
                <a:lnTo>
                  <a:pt x="312101" y="3315374"/>
                </a:lnTo>
                <a:lnTo>
                  <a:pt x="0" y="33153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385" t="-38571" r="-3355069" b="-890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08298" y="8107298"/>
            <a:ext cx="2302005" cy="2302005"/>
          </a:xfrm>
          <a:custGeom>
            <a:avLst/>
            <a:gdLst/>
            <a:ahLst/>
            <a:cxnLst/>
            <a:rect r="r" b="b" t="t" l="l"/>
            <a:pathLst>
              <a:path h="2302005" w="2302005">
                <a:moveTo>
                  <a:pt x="0" y="0"/>
                </a:moveTo>
                <a:lnTo>
                  <a:pt x="2302004" y="0"/>
                </a:lnTo>
                <a:lnTo>
                  <a:pt x="2302004" y="2302004"/>
                </a:lnTo>
                <a:lnTo>
                  <a:pt x="0" y="23020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70275"/>
            <a:ext cx="12769903" cy="90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Datos Sociodemográficos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35910" y="3096477"/>
            <a:ext cx="4259796" cy="3671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Rango de edad:</a:t>
            </a: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20 - 65 años</a:t>
            </a: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 mayoría se concentra </a:t>
            </a:r>
          </a:p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entre 25 - 40</a:t>
            </a: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56566"/>
            <a:ext cx="11412870" cy="6801734"/>
          </a:xfrm>
          <a:custGeom>
            <a:avLst/>
            <a:gdLst/>
            <a:ahLst/>
            <a:cxnLst/>
            <a:rect r="r" b="b" t="t" l="l"/>
            <a:pathLst>
              <a:path h="6801734" w="11412870">
                <a:moveTo>
                  <a:pt x="0" y="0"/>
                </a:moveTo>
                <a:lnTo>
                  <a:pt x="11412870" y="0"/>
                </a:lnTo>
                <a:lnTo>
                  <a:pt x="11412870" y="6801734"/>
                </a:lnTo>
                <a:lnTo>
                  <a:pt x="0" y="6801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046" r="0" b="-1602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04875"/>
            <a:ext cx="737092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Modelo relacional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89448" y="5125757"/>
            <a:ext cx="4723390" cy="4132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 tabla de hechos es Respuesta   completa</a:t>
            </a: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   tabla   pivot    es     una continuación de encuestado, con    cada    una    de     sus respuestas</a:t>
            </a: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60346"/>
            <a:ext cx="16230600" cy="7697954"/>
          </a:xfrm>
          <a:custGeom>
            <a:avLst/>
            <a:gdLst/>
            <a:ahLst/>
            <a:cxnLst/>
            <a:rect r="r" b="b" t="t" l="l"/>
            <a:pathLst>
              <a:path h="7697954" w="16230600">
                <a:moveTo>
                  <a:pt x="0" y="0"/>
                </a:moveTo>
                <a:lnTo>
                  <a:pt x="16230600" y="0"/>
                </a:lnTo>
                <a:lnTo>
                  <a:pt x="16230600" y="7697954"/>
                </a:lnTo>
                <a:lnTo>
                  <a:pt x="0" y="7697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" t="0" r="-32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82764"/>
            <a:ext cx="14870377" cy="615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7"/>
              </a:lnSpc>
            </a:pPr>
            <a:r>
              <a:rPr lang="en-US" sz="49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¿Cómo percibimos la ansiedad?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25332"/>
            <a:ext cx="9688361" cy="7563327"/>
          </a:xfrm>
          <a:custGeom>
            <a:avLst/>
            <a:gdLst/>
            <a:ahLst/>
            <a:cxnLst/>
            <a:rect r="r" b="b" t="t" l="l"/>
            <a:pathLst>
              <a:path h="7563327" w="9688361">
                <a:moveTo>
                  <a:pt x="0" y="0"/>
                </a:moveTo>
                <a:lnTo>
                  <a:pt x="9688361" y="0"/>
                </a:lnTo>
                <a:lnTo>
                  <a:pt x="9688361" y="7563327"/>
                </a:lnTo>
                <a:lnTo>
                  <a:pt x="0" y="7563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99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97960" y="3765027"/>
            <a:ext cx="312101" cy="3315373"/>
          </a:xfrm>
          <a:custGeom>
            <a:avLst/>
            <a:gdLst/>
            <a:ahLst/>
            <a:cxnLst/>
            <a:rect r="r" b="b" t="t" l="l"/>
            <a:pathLst>
              <a:path h="3315373" w="312101">
                <a:moveTo>
                  <a:pt x="0" y="0"/>
                </a:moveTo>
                <a:lnTo>
                  <a:pt x="312101" y="0"/>
                </a:lnTo>
                <a:lnTo>
                  <a:pt x="312101" y="3315374"/>
                </a:lnTo>
                <a:lnTo>
                  <a:pt x="0" y="3315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385" t="-38571" r="-3355069" b="-890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4010" y="9488659"/>
            <a:ext cx="572185" cy="572185"/>
          </a:xfrm>
          <a:custGeom>
            <a:avLst/>
            <a:gdLst/>
            <a:ahLst/>
            <a:cxnLst/>
            <a:rect r="r" b="b" t="t" l="l"/>
            <a:pathLst>
              <a:path h="572185" w="572185">
                <a:moveTo>
                  <a:pt x="0" y="0"/>
                </a:moveTo>
                <a:lnTo>
                  <a:pt x="572185" y="0"/>
                </a:lnTo>
                <a:lnTo>
                  <a:pt x="572185" y="572185"/>
                </a:lnTo>
                <a:lnTo>
                  <a:pt x="0" y="572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27776" y="9488659"/>
            <a:ext cx="572185" cy="572185"/>
          </a:xfrm>
          <a:custGeom>
            <a:avLst/>
            <a:gdLst/>
            <a:ahLst/>
            <a:cxnLst/>
            <a:rect r="r" b="b" t="t" l="l"/>
            <a:pathLst>
              <a:path h="572185" w="572185">
                <a:moveTo>
                  <a:pt x="0" y="0"/>
                </a:moveTo>
                <a:lnTo>
                  <a:pt x="572185" y="0"/>
                </a:lnTo>
                <a:lnTo>
                  <a:pt x="572185" y="572185"/>
                </a:lnTo>
                <a:lnTo>
                  <a:pt x="0" y="572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948103" y="8593016"/>
            <a:ext cx="4311279" cy="89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No binario valor 3</a:t>
            </a:r>
          </a:p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Fem y mas pico en valor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58116"/>
            <a:ext cx="8799076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primera hipótesis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42975"/>
            <a:ext cx="14744564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Nerviosismo o estrés últimas dos semanas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20975"/>
            <a:ext cx="10003444" cy="7237325"/>
          </a:xfrm>
          <a:custGeom>
            <a:avLst/>
            <a:gdLst/>
            <a:ahLst/>
            <a:cxnLst/>
            <a:rect r="r" b="b" t="t" l="l"/>
            <a:pathLst>
              <a:path h="7237325" w="10003444">
                <a:moveTo>
                  <a:pt x="0" y="0"/>
                </a:moveTo>
                <a:lnTo>
                  <a:pt x="10003444" y="0"/>
                </a:lnTo>
                <a:lnTo>
                  <a:pt x="10003444" y="7237325"/>
                </a:lnTo>
                <a:lnTo>
                  <a:pt x="0" y="723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19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1398465" y="8362657"/>
            <a:ext cx="2800205" cy="89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Media baja en los </a:t>
            </a:r>
          </a:p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niveles más altos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8116"/>
            <a:ext cx="8799076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primera hipótesis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4744564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Preocupación excesiva últimas dos semanas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54010" y="9488659"/>
            <a:ext cx="572185" cy="572185"/>
          </a:xfrm>
          <a:custGeom>
            <a:avLst/>
            <a:gdLst/>
            <a:ahLst/>
            <a:cxnLst/>
            <a:rect r="r" b="b" t="t" l="l"/>
            <a:pathLst>
              <a:path h="572185" w="572185">
                <a:moveTo>
                  <a:pt x="0" y="0"/>
                </a:moveTo>
                <a:lnTo>
                  <a:pt x="572185" y="0"/>
                </a:lnTo>
                <a:lnTo>
                  <a:pt x="572185" y="572185"/>
                </a:lnTo>
                <a:lnTo>
                  <a:pt x="0" y="5721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27776" y="9488659"/>
            <a:ext cx="572185" cy="572185"/>
          </a:xfrm>
          <a:custGeom>
            <a:avLst/>
            <a:gdLst/>
            <a:ahLst/>
            <a:cxnLst/>
            <a:rect r="r" b="b" t="t" l="l"/>
            <a:pathLst>
              <a:path h="572185" w="572185">
                <a:moveTo>
                  <a:pt x="0" y="0"/>
                </a:moveTo>
                <a:lnTo>
                  <a:pt x="572185" y="0"/>
                </a:lnTo>
                <a:lnTo>
                  <a:pt x="572185" y="572185"/>
                </a:lnTo>
                <a:lnTo>
                  <a:pt x="0" y="572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6799" y="1968958"/>
            <a:ext cx="8320105" cy="5387726"/>
          </a:xfrm>
          <a:custGeom>
            <a:avLst/>
            <a:gdLst/>
            <a:ahLst/>
            <a:cxnLst/>
            <a:rect r="r" b="b" t="t" l="l"/>
            <a:pathLst>
              <a:path h="5387726" w="8320105">
                <a:moveTo>
                  <a:pt x="0" y="0"/>
                </a:moveTo>
                <a:lnTo>
                  <a:pt x="8320105" y="0"/>
                </a:lnTo>
                <a:lnTo>
                  <a:pt x="8320105" y="5387726"/>
                </a:lnTo>
                <a:lnTo>
                  <a:pt x="0" y="5387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61" t="-4952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06200" y="1968958"/>
            <a:ext cx="8323281" cy="5387726"/>
          </a:xfrm>
          <a:custGeom>
            <a:avLst/>
            <a:gdLst/>
            <a:ahLst/>
            <a:cxnLst/>
            <a:rect r="r" b="b" t="t" l="l"/>
            <a:pathLst>
              <a:path h="5387726" w="8323281">
                <a:moveTo>
                  <a:pt x="0" y="0"/>
                </a:moveTo>
                <a:lnTo>
                  <a:pt x="8323281" y="0"/>
                </a:lnTo>
                <a:lnTo>
                  <a:pt x="8323281" y="5387726"/>
                </a:lnTo>
                <a:lnTo>
                  <a:pt x="0" y="5387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13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705772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93340" y="7705772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1604" y="7705772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16244" y="7705772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8116"/>
            <a:ext cx="8799076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primera hipótesis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42975"/>
            <a:ext cx="14744564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Escala nivel ansiedad 0 / 10 X media actividad física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57896"/>
            <a:ext cx="14744564" cy="45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Masculino más voluble / Femenino más estable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43355" y="6320249"/>
            <a:ext cx="4371633" cy="4114800"/>
          </a:xfrm>
          <a:custGeom>
            <a:avLst/>
            <a:gdLst/>
            <a:ahLst/>
            <a:cxnLst/>
            <a:rect r="r" b="b" t="t" l="l"/>
            <a:pathLst>
              <a:path h="4114800" w="4371633">
                <a:moveTo>
                  <a:pt x="0" y="0"/>
                </a:moveTo>
                <a:lnTo>
                  <a:pt x="4371634" y="0"/>
                </a:lnTo>
                <a:lnTo>
                  <a:pt x="43716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36865"/>
            <a:ext cx="15892701" cy="777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Las personas no binarias se sitúan en los niveles más altos de ansiedad.</a:t>
            </a:r>
          </a:p>
          <a:p>
            <a:pPr algn="l" marL="0" indent="0" lvl="0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 media de actividad física en el género masculino es mayor en períodos de ansiedad más altos. Esto sugiere un enfoque de usar el deporte para aliviar síntomas.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 media de actividad física en el género femenino es más constante,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hasta caer en niveles más altos. 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El pico en la media de actividad física está en ambos en los niveles más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bajos de ansiedad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622035" y="2647136"/>
            <a:ext cx="703448" cy="759116"/>
          </a:xfrm>
          <a:custGeom>
            <a:avLst/>
            <a:gdLst/>
            <a:ahLst/>
            <a:cxnLst/>
            <a:rect r="r" b="b" t="t" l="l"/>
            <a:pathLst>
              <a:path h="759116" w="703448">
                <a:moveTo>
                  <a:pt x="0" y="0"/>
                </a:moveTo>
                <a:lnTo>
                  <a:pt x="703448" y="0"/>
                </a:lnTo>
                <a:lnTo>
                  <a:pt x="703448" y="759116"/>
                </a:lnTo>
                <a:lnTo>
                  <a:pt x="0" y="759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06903" y="8921067"/>
            <a:ext cx="674465" cy="674465"/>
          </a:xfrm>
          <a:custGeom>
            <a:avLst/>
            <a:gdLst/>
            <a:ahLst/>
            <a:cxnLst/>
            <a:rect r="r" b="b" t="t" l="l"/>
            <a:pathLst>
              <a:path h="674465" w="674465">
                <a:moveTo>
                  <a:pt x="0" y="0"/>
                </a:moveTo>
                <a:lnTo>
                  <a:pt x="674465" y="0"/>
                </a:lnTo>
                <a:lnTo>
                  <a:pt x="674465" y="674466"/>
                </a:lnTo>
                <a:lnTo>
                  <a:pt x="0" y="674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96157" y="8921067"/>
            <a:ext cx="769618" cy="674465"/>
          </a:xfrm>
          <a:custGeom>
            <a:avLst/>
            <a:gdLst/>
            <a:ahLst/>
            <a:cxnLst/>
            <a:rect r="r" b="b" t="t" l="l"/>
            <a:pathLst>
              <a:path h="674465" w="769618">
                <a:moveTo>
                  <a:pt x="0" y="0"/>
                </a:moveTo>
                <a:lnTo>
                  <a:pt x="769618" y="0"/>
                </a:lnTo>
                <a:lnTo>
                  <a:pt x="769618" y="674466"/>
                </a:lnTo>
                <a:lnTo>
                  <a:pt x="0" y="674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304786"/>
            <a:ext cx="1309104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Conclusiones primera hipótesis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86247"/>
            <a:ext cx="11047883" cy="7072053"/>
          </a:xfrm>
          <a:custGeom>
            <a:avLst/>
            <a:gdLst/>
            <a:ahLst/>
            <a:cxnLst/>
            <a:rect r="r" b="b" t="t" l="l"/>
            <a:pathLst>
              <a:path h="7072053" w="11047883">
                <a:moveTo>
                  <a:pt x="0" y="0"/>
                </a:moveTo>
                <a:lnTo>
                  <a:pt x="11047883" y="0"/>
                </a:lnTo>
                <a:lnTo>
                  <a:pt x="11047883" y="7072053"/>
                </a:lnTo>
                <a:lnTo>
                  <a:pt x="0" y="7072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58116"/>
            <a:ext cx="8873490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segunda hipótesis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14744564" cy="6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¿Come más en momentos de ansiedad?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89507"/>
            <a:ext cx="12437463" cy="6647308"/>
          </a:xfrm>
          <a:custGeom>
            <a:avLst/>
            <a:gdLst/>
            <a:ahLst/>
            <a:cxnLst/>
            <a:rect r="r" b="b" t="t" l="l"/>
            <a:pathLst>
              <a:path h="6647308" w="12437463">
                <a:moveTo>
                  <a:pt x="0" y="0"/>
                </a:moveTo>
                <a:lnTo>
                  <a:pt x="12437463" y="0"/>
                </a:lnTo>
                <a:lnTo>
                  <a:pt x="12437463" y="6647308"/>
                </a:lnTo>
                <a:lnTo>
                  <a:pt x="0" y="6647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62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58116"/>
            <a:ext cx="8873490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segunda hipótesis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1474456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Distribución del consumo de ultra procesados según el nivel de ansiedad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15023"/>
            <a:ext cx="13054606" cy="43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A mayor nivel de ansiedad, mayor consumo de ultra procesados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8261485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04962" y="8261485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0190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19892"/>
            <a:ext cx="9861135" cy="7587710"/>
          </a:xfrm>
          <a:custGeom>
            <a:avLst/>
            <a:gdLst/>
            <a:ahLst/>
            <a:cxnLst/>
            <a:rect r="r" b="b" t="t" l="l"/>
            <a:pathLst>
              <a:path h="7587710" w="9861135">
                <a:moveTo>
                  <a:pt x="0" y="0"/>
                </a:moveTo>
                <a:lnTo>
                  <a:pt x="9861135" y="0"/>
                </a:lnTo>
                <a:lnTo>
                  <a:pt x="9861135" y="7587710"/>
                </a:lnTo>
                <a:lnTo>
                  <a:pt x="0" y="758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8" t="-8839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20190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58116"/>
            <a:ext cx="8873490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segunda hipótesis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14744564" cy="54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Distribución del consumo de ultra procesados según balance laboral/personal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359977"/>
            <a:ext cx="5176228" cy="422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2502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Sube en no y no estoy seguro/a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41729"/>
            <a:ext cx="12216378" cy="6651953"/>
          </a:xfrm>
          <a:custGeom>
            <a:avLst/>
            <a:gdLst/>
            <a:ahLst/>
            <a:cxnLst/>
            <a:rect r="r" b="b" t="t" l="l"/>
            <a:pathLst>
              <a:path h="6651953" w="12216378">
                <a:moveTo>
                  <a:pt x="0" y="0"/>
                </a:moveTo>
                <a:lnTo>
                  <a:pt x="12216378" y="0"/>
                </a:lnTo>
                <a:lnTo>
                  <a:pt x="12216378" y="6651954"/>
                </a:lnTo>
                <a:lnTo>
                  <a:pt x="0" y="6651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428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261485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04962" y="8261485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68495" y="6666660"/>
            <a:ext cx="4189179" cy="3854045"/>
          </a:xfrm>
          <a:custGeom>
            <a:avLst/>
            <a:gdLst/>
            <a:ahLst/>
            <a:cxnLst/>
            <a:rect r="r" b="b" t="t" l="l"/>
            <a:pathLst>
              <a:path h="3854045" w="4189179">
                <a:moveTo>
                  <a:pt x="0" y="0"/>
                </a:moveTo>
                <a:lnTo>
                  <a:pt x="4189179" y="0"/>
                </a:lnTo>
                <a:lnTo>
                  <a:pt x="4189179" y="3854045"/>
                </a:lnTo>
                <a:lnTo>
                  <a:pt x="0" y="38540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1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8116"/>
            <a:ext cx="8873490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segunda hipótesis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71550"/>
            <a:ext cx="14744564" cy="6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Distribución del consumo de frutas según el nivel de ansiedad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72173"/>
            <a:ext cx="13939795" cy="43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261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Promedio se mantiene hasta valores medios y cae a medida que sube el nivel de ansiedad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89273"/>
            <a:ext cx="9542442" cy="7469027"/>
          </a:xfrm>
          <a:custGeom>
            <a:avLst/>
            <a:gdLst/>
            <a:ahLst/>
            <a:cxnLst/>
            <a:rect r="r" b="b" t="t" l="l"/>
            <a:pathLst>
              <a:path h="7469027" w="9542442">
                <a:moveTo>
                  <a:pt x="0" y="0"/>
                </a:moveTo>
                <a:lnTo>
                  <a:pt x="9542442" y="0"/>
                </a:lnTo>
                <a:lnTo>
                  <a:pt x="9542442" y="7469027"/>
                </a:lnTo>
                <a:lnTo>
                  <a:pt x="0" y="7469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37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968495" y="6666660"/>
            <a:ext cx="4189179" cy="3854045"/>
          </a:xfrm>
          <a:custGeom>
            <a:avLst/>
            <a:gdLst/>
            <a:ahLst/>
            <a:cxnLst/>
            <a:rect r="r" b="b" t="t" l="l"/>
            <a:pathLst>
              <a:path h="3854045" w="4189179">
                <a:moveTo>
                  <a:pt x="0" y="0"/>
                </a:moveTo>
                <a:lnTo>
                  <a:pt x="4189179" y="0"/>
                </a:lnTo>
                <a:lnTo>
                  <a:pt x="4189179" y="3854045"/>
                </a:lnTo>
                <a:lnTo>
                  <a:pt x="0" y="3854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58116"/>
            <a:ext cx="8873490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segunda hipótesis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04903" y="7895643"/>
            <a:ext cx="3877276" cy="136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2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Baja un punto en no</a:t>
            </a:r>
          </a:p>
          <a:p>
            <a:pPr algn="l">
              <a:lnSpc>
                <a:spcPts val="3642"/>
              </a:lnSpc>
            </a:pPr>
            <a:r>
              <a:rPr lang="en-US" sz="2602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Baja medio punto en no estoy seguro/a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1550"/>
            <a:ext cx="14744564" cy="6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Distribución del consumo de frutas según balance laboral/personal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0926" y="2794015"/>
            <a:ext cx="560922" cy="595933"/>
          </a:xfrm>
          <a:custGeom>
            <a:avLst/>
            <a:gdLst/>
            <a:ahLst/>
            <a:cxnLst/>
            <a:rect r="r" b="b" t="t" l="l"/>
            <a:pathLst>
              <a:path h="595933" w="560922">
                <a:moveTo>
                  <a:pt x="0" y="0"/>
                </a:moveTo>
                <a:lnTo>
                  <a:pt x="560922" y="0"/>
                </a:lnTo>
                <a:lnTo>
                  <a:pt x="560922" y="595933"/>
                </a:lnTo>
                <a:lnTo>
                  <a:pt x="0" y="595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11920509" y="2794015"/>
            <a:ext cx="595933" cy="59593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03169" y="4983727"/>
            <a:ext cx="598741" cy="5987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736865"/>
            <a:ext cx="15892701" cy="657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 mayoría afirma comer más en momentos ansiosos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El consumo de frutas cae en los niveles de ansiedad más altos y en quien percibe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un peor balance de vida.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El consumo de ultra procesados sube en los niveles altos de ansiedad y para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quien percibe un peor balance de vida. 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58892" y="4795975"/>
            <a:ext cx="854884" cy="786493"/>
          </a:xfrm>
          <a:custGeom>
            <a:avLst/>
            <a:gdLst/>
            <a:ahLst/>
            <a:cxnLst/>
            <a:rect r="r" b="b" t="t" l="l"/>
            <a:pathLst>
              <a:path h="786493" w="854884">
                <a:moveTo>
                  <a:pt x="0" y="0"/>
                </a:moveTo>
                <a:lnTo>
                  <a:pt x="854884" y="0"/>
                </a:lnTo>
                <a:lnTo>
                  <a:pt x="854884" y="786493"/>
                </a:lnTo>
                <a:lnTo>
                  <a:pt x="0" y="7864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75050" y="8029322"/>
            <a:ext cx="899924" cy="736813"/>
          </a:xfrm>
          <a:custGeom>
            <a:avLst/>
            <a:gdLst/>
            <a:ahLst/>
            <a:cxnLst/>
            <a:rect r="r" b="b" t="t" l="l"/>
            <a:pathLst>
              <a:path h="736813" w="899924">
                <a:moveTo>
                  <a:pt x="0" y="0"/>
                </a:moveTo>
                <a:lnTo>
                  <a:pt x="899924" y="0"/>
                </a:lnTo>
                <a:lnTo>
                  <a:pt x="899924" y="736813"/>
                </a:lnTo>
                <a:lnTo>
                  <a:pt x="0" y="7368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904875"/>
            <a:ext cx="11972687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 segunda hipótesis</a:t>
            </a:r>
          </a:p>
          <a:p>
            <a:pPr algn="l">
              <a:lnSpc>
                <a:spcPts val="8959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10069516" y="8029322"/>
            <a:ext cx="736813" cy="73681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8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46824" y="1095375"/>
            <a:ext cx="8533014" cy="7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48"/>
              </a:lnSpc>
              <a:spcBef>
                <a:spcPct val="0"/>
              </a:spcBef>
            </a:pPr>
            <a:r>
              <a:rPr lang="en-US" b="true" sz="5600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Recorrido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6824" y="2557926"/>
            <a:ext cx="14464210" cy="4771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1 Definir el tema: Salud mental / hábitos / donde se vive mejor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2 Planteamiento de las hipótesis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3 Búsqueda de BBDD: no conforme con ninguna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4 Recolección de datos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5 Transformación de los datos obtenidos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6 Tratamiento de los datos y obtención de insights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7 Conclusiones aplicadas a las hipótesis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8 Acciones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762" y="2187917"/>
            <a:ext cx="10119414" cy="7630308"/>
          </a:xfrm>
          <a:custGeom>
            <a:avLst/>
            <a:gdLst/>
            <a:ahLst/>
            <a:cxnLst/>
            <a:rect r="r" b="b" t="t" l="l"/>
            <a:pathLst>
              <a:path h="7630308" w="10119414">
                <a:moveTo>
                  <a:pt x="0" y="0"/>
                </a:moveTo>
                <a:lnTo>
                  <a:pt x="10119414" y="0"/>
                </a:lnTo>
                <a:lnTo>
                  <a:pt x="10119414" y="7630308"/>
                </a:lnTo>
                <a:lnTo>
                  <a:pt x="0" y="7630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06" t="-6379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2069961" y="2385866"/>
            <a:ext cx="5189339" cy="409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Toledo divide en dos regiones</a:t>
            </a: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  <a:r>
              <a:rPr lang="en-US" sz="26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He quitado las provincias con 1 solo encuestado/a</a:t>
            </a: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</a:p>
          <a:p>
            <a:pPr algn="l">
              <a:lnSpc>
                <a:spcPts val="365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8116"/>
            <a:ext cx="8494038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tercera hipótesis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4744564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Media de ansiedad por provincia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8707640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433491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1067" y="1929974"/>
            <a:ext cx="9226687" cy="7478236"/>
            <a:chOff x="0" y="0"/>
            <a:chExt cx="12302249" cy="9970982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-581270" y="3586205"/>
              <a:ext cx="2057400" cy="741173"/>
              <a:chOff x="0" y="0"/>
              <a:chExt cx="406400" cy="14640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6400" cy="146404"/>
              </a:xfrm>
              <a:custGeom>
                <a:avLst/>
                <a:gdLst/>
                <a:ahLst/>
                <a:cxnLst/>
                <a:rect r="r" b="b" t="t" l="l"/>
                <a:pathLst>
                  <a:path h="146404" w="406400">
                    <a:moveTo>
                      <a:pt x="203200" y="0"/>
                    </a:moveTo>
                    <a:lnTo>
                      <a:pt x="0" y="0"/>
                    </a:lnTo>
                    <a:lnTo>
                      <a:pt x="0" y="146404"/>
                    </a:lnTo>
                    <a:lnTo>
                      <a:pt x="203200" y="146404"/>
                    </a:lnTo>
                    <a:lnTo>
                      <a:pt x="406400" y="73202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292100" cy="1940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58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76844" y="0"/>
              <a:ext cx="12225405" cy="9970982"/>
            </a:xfrm>
            <a:custGeom>
              <a:avLst/>
              <a:gdLst/>
              <a:ahLst/>
              <a:cxnLst/>
              <a:rect r="r" b="b" t="t" l="l"/>
              <a:pathLst>
                <a:path h="9970982" w="12225405">
                  <a:moveTo>
                    <a:pt x="0" y="0"/>
                  </a:moveTo>
                  <a:lnTo>
                    <a:pt x="12225405" y="0"/>
                  </a:lnTo>
                  <a:lnTo>
                    <a:pt x="12225405" y="9970982"/>
                  </a:lnTo>
                  <a:lnTo>
                    <a:pt x="0" y="9970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195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name="Group 8" id="8"/>
            <p:cNvGrpSpPr/>
            <p:nvPr/>
          </p:nvGrpSpPr>
          <p:grpSpPr>
            <a:xfrm rot="-5400000">
              <a:off x="-1714159" y="4081431"/>
              <a:ext cx="4114800" cy="532793"/>
              <a:chOff x="0" y="0"/>
              <a:chExt cx="812800" cy="10524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105243"/>
              </a:xfrm>
              <a:custGeom>
                <a:avLst/>
                <a:gdLst/>
                <a:ahLst/>
                <a:cxnLst/>
                <a:rect r="r" b="b" t="t" l="l"/>
                <a:pathLst>
                  <a:path h="105243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05243"/>
                    </a:lnTo>
                    <a:lnTo>
                      <a:pt x="0" y="10524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812800" cy="152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58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3144894"/>
              <a:ext cx="686481" cy="2405868"/>
            </a:xfrm>
            <a:custGeom>
              <a:avLst/>
              <a:gdLst/>
              <a:ahLst/>
              <a:cxnLst/>
              <a:rect r="r" b="b" t="t" l="l"/>
              <a:pathLst>
                <a:path h="2405868" w="686481">
                  <a:moveTo>
                    <a:pt x="0" y="0"/>
                  </a:moveTo>
                  <a:lnTo>
                    <a:pt x="686481" y="0"/>
                  </a:lnTo>
                  <a:lnTo>
                    <a:pt x="686481" y="2405867"/>
                  </a:lnTo>
                  <a:lnTo>
                    <a:pt x="0" y="2405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22186" r="-2030248" b="-207644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78040" y="8261485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8040" y="1929974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58116"/>
            <a:ext cx="8494038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tercera hipótesis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2975"/>
            <a:ext cx="14744564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Media de ansiedad por región norte / sur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2100" y="8960973"/>
            <a:ext cx="3675102" cy="53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32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Superior en el sur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98589"/>
            <a:ext cx="8747322" cy="7359711"/>
          </a:xfrm>
          <a:custGeom>
            <a:avLst/>
            <a:gdLst/>
            <a:ahLst/>
            <a:cxnLst/>
            <a:rect r="r" b="b" t="t" l="l"/>
            <a:pathLst>
              <a:path h="7359711" w="8747322">
                <a:moveTo>
                  <a:pt x="0" y="0"/>
                </a:moveTo>
                <a:lnTo>
                  <a:pt x="8747322" y="0"/>
                </a:lnTo>
                <a:lnTo>
                  <a:pt x="8747322" y="7359711"/>
                </a:lnTo>
                <a:lnTo>
                  <a:pt x="0" y="735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01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9982360" y="8960973"/>
            <a:ext cx="7276940" cy="53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32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Superior en el sur tres categorías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8116"/>
            <a:ext cx="8494038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tercera hipótesis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4744564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Balance vida personal / laboral VS media nivel ansiedad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78040" y="8707640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8040" y="2538465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58768"/>
            <a:ext cx="9054856" cy="7099532"/>
          </a:xfrm>
          <a:custGeom>
            <a:avLst/>
            <a:gdLst/>
            <a:ahLst/>
            <a:cxnLst/>
            <a:rect r="r" b="b" t="t" l="l"/>
            <a:pathLst>
              <a:path h="7099532" w="9054856">
                <a:moveTo>
                  <a:pt x="0" y="0"/>
                </a:moveTo>
                <a:lnTo>
                  <a:pt x="9054856" y="0"/>
                </a:lnTo>
                <a:lnTo>
                  <a:pt x="9054856" y="7099532"/>
                </a:lnTo>
                <a:lnTo>
                  <a:pt x="0" y="709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15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58116"/>
            <a:ext cx="8494038" cy="87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5100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Insights tercera hipótesis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14744564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Nivel de ansiedad según nivel educativo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48698" y="8960973"/>
            <a:ext cx="7276940" cy="53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3213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Más altas: grado y otra opción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78040" y="7881179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8040" y="2690588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1515845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 tercera hipótesis</a:t>
            </a:r>
          </a:p>
          <a:p>
            <a:pPr algn="l">
              <a:lnSpc>
                <a:spcPts val="89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59375"/>
            <a:ext cx="15892701" cy="717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 media es ligeramente más alta en el sur. 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Las provincias con mayor media de ansiedad se encuentran en canarias.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La percepción positiva sobre el balance de vida personal y familiar es 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ligeramente superior en el norte. 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881622" y="2857760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4387" y="4082272"/>
            <a:ext cx="550660" cy="550660"/>
          </a:xfrm>
          <a:custGeom>
            <a:avLst/>
            <a:gdLst/>
            <a:ahLst/>
            <a:cxnLst/>
            <a:rect r="r" b="b" t="t" l="l"/>
            <a:pathLst>
              <a:path h="550660" w="550660">
                <a:moveTo>
                  <a:pt x="0" y="0"/>
                </a:moveTo>
                <a:lnTo>
                  <a:pt x="550660" y="0"/>
                </a:lnTo>
                <a:lnTo>
                  <a:pt x="550660" y="550660"/>
                </a:lnTo>
                <a:lnTo>
                  <a:pt x="0" y="550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90369" y="7475558"/>
            <a:ext cx="666582" cy="854593"/>
          </a:xfrm>
          <a:custGeom>
            <a:avLst/>
            <a:gdLst/>
            <a:ahLst/>
            <a:cxnLst/>
            <a:rect r="r" b="b" t="t" l="l"/>
            <a:pathLst>
              <a:path h="854593" w="666582">
                <a:moveTo>
                  <a:pt x="0" y="0"/>
                </a:moveTo>
                <a:lnTo>
                  <a:pt x="666583" y="0"/>
                </a:lnTo>
                <a:lnTo>
                  <a:pt x="666583" y="854592"/>
                </a:lnTo>
                <a:lnTo>
                  <a:pt x="0" y="85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98148" y="7475558"/>
            <a:ext cx="776902" cy="854593"/>
          </a:xfrm>
          <a:custGeom>
            <a:avLst/>
            <a:gdLst/>
            <a:ahLst/>
            <a:cxnLst/>
            <a:rect r="r" b="b" t="t" l="l"/>
            <a:pathLst>
              <a:path h="854593" w="776902">
                <a:moveTo>
                  <a:pt x="0" y="0"/>
                </a:moveTo>
                <a:lnTo>
                  <a:pt x="776902" y="0"/>
                </a:lnTo>
                <a:lnTo>
                  <a:pt x="776902" y="854592"/>
                </a:lnTo>
                <a:lnTo>
                  <a:pt x="0" y="854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40538" y="4357602"/>
            <a:ext cx="1838357" cy="785898"/>
          </a:xfrm>
          <a:custGeom>
            <a:avLst/>
            <a:gdLst/>
            <a:ahLst/>
            <a:cxnLst/>
            <a:rect r="r" b="b" t="t" l="l"/>
            <a:pathLst>
              <a:path h="785898" w="1838357">
                <a:moveTo>
                  <a:pt x="0" y="0"/>
                </a:moveTo>
                <a:lnTo>
                  <a:pt x="1838357" y="0"/>
                </a:lnTo>
                <a:lnTo>
                  <a:pt x="1838357" y="785898"/>
                </a:lnTo>
                <a:lnTo>
                  <a:pt x="0" y="785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44514" y="2671041"/>
            <a:ext cx="495547" cy="924098"/>
          </a:xfrm>
          <a:custGeom>
            <a:avLst/>
            <a:gdLst/>
            <a:ahLst/>
            <a:cxnLst/>
            <a:rect r="r" b="b" t="t" l="l"/>
            <a:pathLst>
              <a:path h="924098" w="495547">
                <a:moveTo>
                  <a:pt x="0" y="0"/>
                </a:moveTo>
                <a:lnTo>
                  <a:pt x="495548" y="0"/>
                </a:lnTo>
                <a:lnTo>
                  <a:pt x="495548" y="924098"/>
                </a:lnTo>
                <a:lnTo>
                  <a:pt x="0" y="9240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9993" y="-102870"/>
            <a:ext cx="2509896" cy="10825807"/>
            <a:chOff x="0" y="0"/>
            <a:chExt cx="3040188" cy="131130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128" y="-15494"/>
              <a:ext cx="3872673" cy="13186878"/>
            </a:xfrm>
            <a:custGeom>
              <a:avLst/>
              <a:gdLst/>
              <a:ahLst/>
              <a:cxnLst/>
              <a:rect r="r" b="b" t="t" l="l"/>
              <a:pathLst>
                <a:path h="13186878" w="3872673">
                  <a:moveTo>
                    <a:pt x="1101039" y="13090060"/>
                  </a:moveTo>
                  <a:cubicBezTo>
                    <a:pt x="761173" y="13040794"/>
                    <a:pt x="336255" y="13186878"/>
                    <a:pt x="9638" y="13014849"/>
                  </a:cubicBezTo>
                  <a:cubicBezTo>
                    <a:pt x="19523" y="8692650"/>
                    <a:pt x="0" y="4381720"/>
                    <a:pt x="9364" y="53493"/>
                  </a:cubicBezTo>
                  <a:cubicBezTo>
                    <a:pt x="831604" y="22570"/>
                    <a:pt x="1733885" y="0"/>
                    <a:pt x="2548917" y="58996"/>
                  </a:cubicBezTo>
                  <a:cubicBezTo>
                    <a:pt x="2546995" y="540143"/>
                    <a:pt x="2632322" y="1130309"/>
                    <a:pt x="2705361" y="2098368"/>
                  </a:cubicBezTo>
                  <a:cubicBezTo>
                    <a:pt x="2741812" y="2976278"/>
                    <a:pt x="2716139" y="4076679"/>
                    <a:pt x="2790688" y="4925761"/>
                  </a:cubicBezTo>
                  <a:cubicBezTo>
                    <a:pt x="2770918" y="5004905"/>
                    <a:pt x="2833660" y="5211672"/>
                    <a:pt x="2836956" y="5361572"/>
                  </a:cubicBezTo>
                  <a:cubicBezTo>
                    <a:pt x="2825972" y="5757024"/>
                    <a:pt x="2880271" y="5909807"/>
                    <a:pt x="2894138" y="6475338"/>
                  </a:cubicBezTo>
                  <a:cubicBezTo>
                    <a:pt x="2910956" y="6451228"/>
                    <a:pt x="2886380" y="6788764"/>
                    <a:pt x="2900110" y="7131805"/>
                  </a:cubicBezTo>
                  <a:cubicBezTo>
                    <a:pt x="2904228" y="7370806"/>
                    <a:pt x="2946377" y="7728260"/>
                    <a:pt x="2947613" y="7968309"/>
                  </a:cubicBezTo>
                  <a:cubicBezTo>
                    <a:pt x="2938757" y="8481427"/>
                    <a:pt x="2950221" y="9100681"/>
                    <a:pt x="2937659" y="9709453"/>
                  </a:cubicBezTo>
                  <a:cubicBezTo>
                    <a:pt x="2959420" y="10008204"/>
                    <a:pt x="3003010" y="10510840"/>
                    <a:pt x="3032528" y="11315110"/>
                  </a:cubicBezTo>
                  <a:cubicBezTo>
                    <a:pt x="3032665" y="11745156"/>
                    <a:pt x="2996900" y="12028969"/>
                    <a:pt x="3048041" y="12739158"/>
                  </a:cubicBezTo>
                  <a:cubicBezTo>
                    <a:pt x="2972188" y="13165922"/>
                    <a:pt x="3872673" y="13120722"/>
                    <a:pt x="1101039" y="13090060"/>
                  </a:cubicBezTo>
                  <a:close/>
                </a:path>
              </a:pathLst>
            </a:custGeom>
            <a:blipFill>
              <a:blip r:embed="rId3"/>
              <a:stretch>
                <a:fillRect l="-160158" t="-153" r="-160190" b="-15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101217" y="-102870"/>
            <a:ext cx="2318624" cy="10683608"/>
            <a:chOff x="0" y="0"/>
            <a:chExt cx="2682835" cy="123617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81534" y="-15367"/>
              <a:ext cx="2767417" cy="12388720"/>
            </a:xfrm>
            <a:custGeom>
              <a:avLst/>
              <a:gdLst/>
              <a:ahLst/>
              <a:cxnLst/>
              <a:rect r="r" b="b" t="t" l="l"/>
              <a:pathLst>
                <a:path h="12388720" w="2767417">
                  <a:moveTo>
                    <a:pt x="2764369" y="12343025"/>
                  </a:moveTo>
                  <a:cubicBezTo>
                    <a:pt x="2650881" y="12388720"/>
                    <a:pt x="2550678" y="12374060"/>
                    <a:pt x="2436168" y="12345612"/>
                  </a:cubicBezTo>
                  <a:cubicBezTo>
                    <a:pt x="1803701" y="12385291"/>
                    <a:pt x="998635" y="12358025"/>
                    <a:pt x="328572" y="12353112"/>
                  </a:cubicBezTo>
                  <a:cubicBezTo>
                    <a:pt x="302593" y="12386942"/>
                    <a:pt x="312705" y="12252250"/>
                    <a:pt x="304368" y="12195354"/>
                  </a:cubicBezTo>
                  <a:cubicBezTo>
                    <a:pt x="281617" y="12095268"/>
                    <a:pt x="262254" y="12001388"/>
                    <a:pt x="252519" y="11874664"/>
                  </a:cubicBezTo>
                  <a:cubicBezTo>
                    <a:pt x="271021" y="11271561"/>
                    <a:pt x="297968" y="11480526"/>
                    <a:pt x="266127" y="11084062"/>
                  </a:cubicBezTo>
                  <a:cubicBezTo>
                    <a:pt x="287641" y="10898890"/>
                    <a:pt x="271936" y="10652683"/>
                    <a:pt x="249023" y="10563459"/>
                  </a:cubicBezTo>
                  <a:cubicBezTo>
                    <a:pt x="227024" y="10234753"/>
                    <a:pt x="244236" y="10447855"/>
                    <a:pt x="219225" y="10267856"/>
                  </a:cubicBezTo>
                  <a:cubicBezTo>
                    <a:pt x="186255" y="10213286"/>
                    <a:pt x="223636" y="10141132"/>
                    <a:pt x="208522" y="10100528"/>
                  </a:cubicBezTo>
                  <a:cubicBezTo>
                    <a:pt x="176036" y="9802856"/>
                    <a:pt x="151617" y="9679752"/>
                    <a:pt x="117086" y="9477770"/>
                  </a:cubicBezTo>
                  <a:cubicBezTo>
                    <a:pt x="94980" y="9412081"/>
                    <a:pt x="119776" y="9328030"/>
                    <a:pt x="108965" y="9282512"/>
                  </a:cubicBezTo>
                  <a:cubicBezTo>
                    <a:pt x="0" y="9093719"/>
                    <a:pt x="111009" y="9139495"/>
                    <a:pt x="99767" y="9006823"/>
                  </a:cubicBezTo>
                  <a:cubicBezTo>
                    <a:pt x="75057" y="8813892"/>
                    <a:pt x="107781" y="8632598"/>
                    <a:pt x="123756" y="8513375"/>
                  </a:cubicBezTo>
                  <a:cubicBezTo>
                    <a:pt x="168828" y="8272858"/>
                    <a:pt x="207070" y="7879496"/>
                    <a:pt x="196689" y="7805789"/>
                  </a:cubicBezTo>
                  <a:cubicBezTo>
                    <a:pt x="197980" y="7672341"/>
                    <a:pt x="235146" y="7596824"/>
                    <a:pt x="223367" y="7458203"/>
                  </a:cubicBezTo>
                  <a:cubicBezTo>
                    <a:pt x="233694" y="7367686"/>
                    <a:pt x="254455" y="7216135"/>
                    <a:pt x="277314" y="7115790"/>
                  </a:cubicBezTo>
                  <a:cubicBezTo>
                    <a:pt x="280326" y="6745445"/>
                    <a:pt x="295117" y="6608377"/>
                    <a:pt x="304852" y="6416481"/>
                  </a:cubicBezTo>
                  <a:cubicBezTo>
                    <a:pt x="325883" y="6245532"/>
                    <a:pt x="332660" y="6076137"/>
                    <a:pt x="353367" y="5932602"/>
                  </a:cubicBezTo>
                  <a:cubicBezTo>
                    <a:pt x="332498" y="5777430"/>
                    <a:pt x="360790" y="5754671"/>
                    <a:pt x="351431" y="5688464"/>
                  </a:cubicBezTo>
                  <a:cubicBezTo>
                    <a:pt x="392523" y="5426999"/>
                    <a:pt x="379937" y="4949844"/>
                    <a:pt x="370848" y="4667431"/>
                  </a:cubicBezTo>
                  <a:cubicBezTo>
                    <a:pt x="357025" y="4468294"/>
                    <a:pt x="345945" y="4367690"/>
                    <a:pt x="315556" y="4282345"/>
                  </a:cubicBezTo>
                  <a:cubicBezTo>
                    <a:pt x="322171" y="4173724"/>
                    <a:pt x="299904" y="4079846"/>
                    <a:pt x="293073" y="4092518"/>
                  </a:cubicBezTo>
                  <a:cubicBezTo>
                    <a:pt x="297054" y="3878639"/>
                    <a:pt x="276023" y="3818898"/>
                    <a:pt x="270914" y="3734846"/>
                  </a:cubicBezTo>
                  <a:cubicBezTo>
                    <a:pt x="245742" y="3626484"/>
                    <a:pt x="303938" y="3610708"/>
                    <a:pt x="272366" y="3470019"/>
                  </a:cubicBezTo>
                  <a:cubicBezTo>
                    <a:pt x="281402" y="3262864"/>
                    <a:pt x="282531" y="3156571"/>
                    <a:pt x="273926" y="3065278"/>
                  </a:cubicBezTo>
                  <a:cubicBezTo>
                    <a:pt x="267364" y="2989502"/>
                    <a:pt x="301087" y="2836657"/>
                    <a:pt x="289039" y="2849330"/>
                  </a:cubicBezTo>
                  <a:cubicBezTo>
                    <a:pt x="289577" y="2734502"/>
                    <a:pt x="273872" y="2685882"/>
                    <a:pt x="265051" y="2651485"/>
                  </a:cubicBezTo>
                  <a:cubicBezTo>
                    <a:pt x="269085" y="2604157"/>
                    <a:pt x="294418" y="2515968"/>
                    <a:pt x="297269" y="2489330"/>
                  </a:cubicBezTo>
                  <a:cubicBezTo>
                    <a:pt x="300334" y="2371658"/>
                    <a:pt x="269085" y="2345537"/>
                    <a:pt x="292374" y="2224761"/>
                  </a:cubicBezTo>
                  <a:cubicBezTo>
                    <a:pt x="276238" y="2081744"/>
                    <a:pt x="263491" y="2062607"/>
                    <a:pt x="268924" y="1958641"/>
                  </a:cubicBezTo>
                  <a:cubicBezTo>
                    <a:pt x="223475" y="1142952"/>
                    <a:pt x="268655" y="1405452"/>
                    <a:pt x="286458" y="967608"/>
                  </a:cubicBezTo>
                  <a:cubicBezTo>
                    <a:pt x="310500" y="640970"/>
                    <a:pt x="279035" y="711832"/>
                    <a:pt x="272473" y="486832"/>
                  </a:cubicBezTo>
                  <a:cubicBezTo>
                    <a:pt x="281563" y="52091"/>
                    <a:pt x="240525" y="119850"/>
                    <a:pt x="295064" y="15367"/>
                  </a:cubicBezTo>
                  <a:cubicBezTo>
                    <a:pt x="1061403" y="53126"/>
                    <a:pt x="1869588" y="41488"/>
                    <a:pt x="2600752" y="20539"/>
                  </a:cubicBezTo>
                  <a:cubicBezTo>
                    <a:pt x="2669706" y="78729"/>
                    <a:pt x="2755763" y="0"/>
                    <a:pt x="2760657" y="58298"/>
                  </a:cubicBezTo>
                  <a:cubicBezTo>
                    <a:pt x="2763562" y="421918"/>
                    <a:pt x="2760442" y="825107"/>
                    <a:pt x="2760389" y="1259072"/>
                  </a:cubicBezTo>
                  <a:cubicBezTo>
                    <a:pt x="2759851" y="3360880"/>
                    <a:pt x="2764496" y="5605188"/>
                    <a:pt x="2760765" y="7626048"/>
                  </a:cubicBezTo>
                  <a:cubicBezTo>
                    <a:pt x="2767417" y="9319753"/>
                    <a:pt x="2756355" y="10738285"/>
                    <a:pt x="2764369" y="12343025"/>
                  </a:cubicBezTo>
                  <a:close/>
                </a:path>
              </a:pathLst>
            </a:custGeom>
            <a:blipFill>
              <a:blip r:embed="rId3"/>
              <a:stretch>
                <a:fillRect l="-178517" t="0" r="-17851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246049" y="4011396"/>
            <a:ext cx="3795903" cy="4114800"/>
          </a:xfrm>
          <a:custGeom>
            <a:avLst/>
            <a:gdLst/>
            <a:ahLst/>
            <a:cxnLst/>
            <a:rect r="r" b="b" t="t" l="l"/>
            <a:pathLst>
              <a:path h="4114800" w="3795903">
                <a:moveTo>
                  <a:pt x="0" y="0"/>
                </a:moveTo>
                <a:lnTo>
                  <a:pt x="3795903" y="0"/>
                </a:lnTo>
                <a:lnTo>
                  <a:pt x="37959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96054" y="2588883"/>
            <a:ext cx="12864903" cy="81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Ronda de preguntas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17093"/>
            <a:ext cx="12864903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Carla Cociña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Yunier Córdoba Cobas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Manuel Estévez Palencia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Joan Gasull Jolis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Carmen García Arraiz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Maryana Kozhukhovska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Agustina Lizan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Alejandro Moreno García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Rubén Moreno García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Alana Olivieri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David valdés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0928" y="1073284"/>
            <a:ext cx="8118372" cy="8140432"/>
          </a:xfrm>
          <a:custGeom>
            <a:avLst/>
            <a:gdLst/>
            <a:ahLst/>
            <a:cxnLst/>
            <a:rect r="r" b="b" t="t" l="l"/>
            <a:pathLst>
              <a:path h="8140432" w="8118372">
                <a:moveTo>
                  <a:pt x="0" y="0"/>
                </a:moveTo>
                <a:lnTo>
                  <a:pt x="8118372" y="0"/>
                </a:lnTo>
                <a:lnTo>
                  <a:pt x="8118372" y="8140432"/>
                </a:lnTo>
                <a:lnTo>
                  <a:pt x="0" y="8140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90625"/>
            <a:ext cx="12864903" cy="81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Agradecimientos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365" y="0"/>
            <a:ext cx="18308365" cy="10275570"/>
          </a:xfrm>
          <a:custGeom>
            <a:avLst/>
            <a:gdLst/>
            <a:ahLst/>
            <a:cxnLst/>
            <a:rect r="r" b="b" t="t" l="l"/>
            <a:pathLst>
              <a:path h="10275570" w="18308365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01217" y="-102870"/>
            <a:ext cx="2318624" cy="10683608"/>
            <a:chOff x="0" y="0"/>
            <a:chExt cx="2682835" cy="123617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1534" y="-15367"/>
              <a:ext cx="2767417" cy="12388720"/>
            </a:xfrm>
            <a:custGeom>
              <a:avLst/>
              <a:gdLst/>
              <a:ahLst/>
              <a:cxnLst/>
              <a:rect r="r" b="b" t="t" l="l"/>
              <a:pathLst>
                <a:path h="12388720" w="2767417">
                  <a:moveTo>
                    <a:pt x="2764369" y="12343025"/>
                  </a:moveTo>
                  <a:cubicBezTo>
                    <a:pt x="2650881" y="12388720"/>
                    <a:pt x="2550678" y="12374060"/>
                    <a:pt x="2436168" y="12345612"/>
                  </a:cubicBezTo>
                  <a:cubicBezTo>
                    <a:pt x="1803701" y="12385291"/>
                    <a:pt x="998635" y="12358025"/>
                    <a:pt x="328572" y="12353112"/>
                  </a:cubicBezTo>
                  <a:cubicBezTo>
                    <a:pt x="302593" y="12386942"/>
                    <a:pt x="312705" y="12252250"/>
                    <a:pt x="304368" y="12195354"/>
                  </a:cubicBezTo>
                  <a:cubicBezTo>
                    <a:pt x="281617" y="12095268"/>
                    <a:pt x="262254" y="12001388"/>
                    <a:pt x="252519" y="11874664"/>
                  </a:cubicBezTo>
                  <a:cubicBezTo>
                    <a:pt x="271021" y="11271561"/>
                    <a:pt x="297968" y="11480526"/>
                    <a:pt x="266127" y="11084062"/>
                  </a:cubicBezTo>
                  <a:cubicBezTo>
                    <a:pt x="287641" y="10898890"/>
                    <a:pt x="271936" y="10652683"/>
                    <a:pt x="249023" y="10563459"/>
                  </a:cubicBezTo>
                  <a:cubicBezTo>
                    <a:pt x="227024" y="10234753"/>
                    <a:pt x="244236" y="10447855"/>
                    <a:pt x="219225" y="10267856"/>
                  </a:cubicBezTo>
                  <a:cubicBezTo>
                    <a:pt x="186255" y="10213286"/>
                    <a:pt x="223636" y="10141132"/>
                    <a:pt x="208522" y="10100528"/>
                  </a:cubicBezTo>
                  <a:cubicBezTo>
                    <a:pt x="176036" y="9802856"/>
                    <a:pt x="151617" y="9679752"/>
                    <a:pt x="117086" y="9477770"/>
                  </a:cubicBezTo>
                  <a:cubicBezTo>
                    <a:pt x="94980" y="9412081"/>
                    <a:pt x="119776" y="9328030"/>
                    <a:pt x="108965" y="9282512"/>
                  </a:cubicBezTo>
                  <a:cubicBezTo>
                    <a:pt x="0" y="9093719"/>
                    <a:pt x="111009" y="9139495"/>
                    <a:pt x="99767" y="9006823"/>
                  </a:cubicBezTo>
                  <a:cubicBezTo>
                    <a:pt x="75057" y="8813892"/>
                    <a:pt x="107781" y="8632598"/>
                    <a:pt x="123756" y="8513375"/>
                  </a:cubicBezTo>
                  <a:cubicBezTo>
                    <a:pt x="168828" y="8272858"/>
                    <a:pt x="207070" y="7879496"/>
                    <a:pt x="196689" y="7805789"/>
                  </a:cubicBezTo>
                  <a:cubicBezTo>
                    <a:pt x="197980" y="7672341"/>
                    <a:pt x="235146" y="7596824"/>
                    <a:pt x="223367" y="7458203"/>
                  </a:cubicBezTo>
                  <a:cubicBezTo>
                    <a:pt x="233694" y="7367686"/>
                    <a:pt x="254455" y="7216135"/>
                    <a:pt x="277314" y="7115790"/>
                  </a:cubicBezTo>
                  <a:cubicBezTo>
                    <a:pt x="280326" y="6745445"/>
                    <a:pt x="295117" y="6608377"/>
                    <a:pt x="304852" y="6416481"/>
                  </a:cubicBezTo>
                  <a:cubicBezTo>
                    <a:pt x="325883" y="6245532"/>
                    <a:pt x="332660" y="6076137"/>
                    <a:pt x="353367" y="5932602"/>
                  </a:cubicBezTo>
                  <a:cubicBezTo>
                    <a:pt x="332498" y="5777430"/>
                    <a:pt x="360790" y="5754671"/>
                    <a:pt x="351431" y="5688464"/>
                  </a:cubicBezTo>
                  <a:cubicBezTo>
                    <a:pt x="392523" y="5426999"/>
                    <a:pt x="379937" y="4949844"/>
                    <a:pt x="370848" y="4667431"/>
                  </a:cubicBezTo>
                  <a:cubicBezTo>
                    <a:pt x="357025" y="4468294"/>
                    <a:pt x="345945" y="4367690"/>
                    <a:pt x="315556" y="4282345"/>
                  </a:cubicBezTo>
                  <a:cubicBezTo>
                    <a:pt x="322171" y="4173724"/>
                    <a:pt x="299904" y="4079846"/>
                    <a:pt x="293073" y="4092518"/>
                  </a:cubicBezTo>
                  <a:cubicBezTo>
                    <a:pt x="297054" y="3878639"/>
                    <a:pt x="276023" y="3818898"/>
                    <a:pt x="270914" y="3734846"/>
                  </a:cubicBezTo>
                  <a:cubicBezTo>
                    <a:pt x="245742" y="3626484"/>
                    <a:pt x="303938" y="3610708"/>
                    <a:pt x="272366" y="3470019"/>
                  </a:cubicBezTo>
                  <a:cubicBezTo>
                    <a:pt x="281402" y="3262864"/>
                    <a:pt x="282531" y="3156571"/>
                    <a:pt x="273926" y="3065278"/>
                  </a:cubicBezTo>
                  <a:cubicBezTo>
                    <a:pt x="267364" y="2989502"/>
                    <a:pt x="301087" y="2836657"/>
                    <a:pt x="289039" y="2849330"/>
                  </a:cubicBezTo>
                  <a:cubicBezTo>
                    <a:pt x="289577" y="2734502"/>
                    <a:pt x="273872" y="2685882"/>
                    <a:pt x="265051" y="2651485"/>
                  </a:cubicBezTo>
                  <a:cubicBezTo>
                    <a:pt x="269085" y="2604157"/>
                    <a:pt x="294418" y="2515968"/>
                    <a:pt x="297269" y="2489330"/>
                  </a:cubicBezTo>
                  <a:cubicBezTo>
                    <a:pt x="300334" y="2371658"/>
                    <a:pt x="269085" y="2345537"/>
                    <a:pt x="292374" y="2224761"/>
                  </a:cubicBezTo>
                  <a:cubicBezTo>
                    <a:pt x="276238" y="2081744"/>
                    <a:pt x="263491" y="2062607"/>
                    <a:pt x="268924" y="1958641"/>
                  </a:cubicBezTo>
                  <a:cubicBezTo>
                    <a:pt x="223475" y="1142952"/>
                    <a:pt x="268655" y="1405452"/>
                    <a:pt x="286458" y="967608"/>
                  </a:cubicBezTo>
                  <a:cubicBezTo>
                    <a:pt x="310500" y="640970"/>
                    <a:pt x="279035" y="711832"/>
                    <a:pt x="272473" y="486832"/>
                  </a:cubicBezTo>
                  <a:cubicBezTo>
                    <a:pt x="281563" y="52091"/>
                    <a:pt x="240525" y="119850"/>
                    <a:pt x="295064" y="15367"/>
                  </a:cubicBezTo>
                  <a:cubicBezTo>
                    <a:pt x="1061403" y="53126"/>
                    <a:pt x="1869588" y="41488"/>
                    <a:pt x="2600752" y="20539"/>
                  </a:cubicBezTo>
                  <a:cubicBezTo>
                    <a:pt x="2669706" y="78729"/>
                    <a:pt x="2755763" y="0"/>
                    <a:pt x="2760657" y="58298"/>
                  </a:cubicBezTo>
                  <a:cubicBezTo>
                    <a:pt x="2763562" y="421918"/>
                    <a:pt x="2760442" y="825107"/>
                    <a:pt x="2760389" y="1259072"/>
                  </a:cubicBezTo>
                  <a:cubicBezTo>
                    <a:pt x="2759851" y="3360880"/>
                    <a:pt x="2764496" y="5605188"/>
                    <a:pt x="2760765" y="7626048"/>
                  </a:cubicBezTo>
                  <a:cubicBezTo>
                    <a:pt x="2767417" y="9319753"/>
                    <a:pt x="2756355" y="10738285"/>
                    <a:pt x="2764369" y="12343025"/>
                  </a:cubicBezTo>
                  <a:close/>
                </a:path>
              </a:pathLst>
            </a:custGeom>
            <a:blipFill>
              <a:blip r:embed="rId3"/>
              <a:stretch>
                <a:fillRect l="-178517" t="0" r="-17851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455934" y="3991466"/>
            <a:ext cx="2582795" cy="2304068"/>
          </a:xfrm>
          <a:custGeom>
            <a:avLst/>
            <a:gdLst/>
            <a:ahLst/>
            <a:cxnLst/>
            <a:rect r="r" b="b" t="t" l="l"/>
            <a:pathLst>
              <a:path h="2304068" w="2582795">
                <a:moveTo>
                  <a:pt x="0" y="0"/>
                </a:moveTo>
                <a:lnTo>
                  <a:pt x="2582795" y="0"/>
                </a:lnTo>
                <a:lnTo>
                  <a:pt x="2582795" y="2304068"/>
                </a:lnTo>
                <a:lnTo>
                  <a:pt x="0" y="2304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03524" y="3509481"/>
            <a:ext cx="3268038" cy="3268038"/>
          </a:xfrm>
          <a:custGeom>
            <a:avLst/>
            <a:gdLst/>
            <a:ahLst/>
            <a:cxnLst/>
            <a:rect r="r" b="b" t="t" l="l"/>
            <a:pathLst>
              <a:path h="3268038" w="3268038">
                <a:moveTo>
                  <a:pt x="0" y="0"/>
                </a:moveTo>
                <a:lnTo>
                  <a:pt x="3268038" y="0"/>
                </a:lnTo>
                <a:lnTo>
                  <a:pt x="3268038" y="3268038"/>
                </a:lnTo>
                <a:lnTo>
                  <a:pt x="0" y="3268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90625"/>
            <a:ext cx="12864903" cy="81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Agradecimientos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3059" y="2495378"/>
            <a:ext cx="13801881" cy="6762922"/>
          </a:xfrm>
          <a:custGeom>
            <a:avLst/>
            <a:gdLst/>
            <a:ahLst/>
            <a:cxnLst/>
            <a:rect r="r" b="b" t="t" l="l"/>
            <a:pathLst>
              <a:path h="6762922" w="13801881">
                <a:moveTo>
                  <a:pt x="0" y="0"/>
                </a:moveTo>
                <a:lnTo>
                  <a:pt x="13801882" y="0"/>
                </a:lnTo>
                <a:lnTo>
                  <a:pt x="13801882" y="6762922"/>
                </a:lnTo>
                <a:lnTo>
                  <a:pt x="0" y="676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6766" y="1190625"/>
            <a:ext cx="4405050" cy="81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¡GRACIAS!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3"/>
              <a:stretch>
                <a:fillRect l="-366" t="-430271" r="-5" b="-43085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94196" y="2791245"/>
            <a:ext cx="1123419" cy="1277822"/>
          </a:xfrm>
          <a:custGeom>
            <a:avLst/>
            <a:gdLst/>
            <a:ahLst/>
            <a:cxnLst/>
            <a:rect r="r" b="b" t="t" l="l"/>
            <a:pathLst>
              <a:path h="1277822" w="1123419">
                <a:moveTo>
                  <a:pt x="0" y="0"/>
                </a:moveTo>
                <a:lnTo>
                  <a:pt x="1123419" y="0"/>
                </a:lnTo>
                <a:lnTo>
                  <a:pt x="1123419" y="1277822"/>
                </a:lnTo>
                <a:lnTo>
                  <a:pt x="0" y="127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4196" y="1413166"/>
            <a:ext cx="14870377" cy="81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Las hipótesis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94196" y="4700582"/>
            <a:ext cx="1123419" cy="1277822"/>
          </a:xfrm>
          <a:custGeom>
            <a:avLst/>
            <a:gdLst/>
            <a:ahLst/>
            <a:cxnLst/>
            <a:rect r="r" b="b" t="t" l="l"/>
            <a:pathLst>
              <a:path h="1277822" w="1123419">
                <a:moveTo>
                  <a:pt x="0" y="0"/>
                </a:moveTo>
                <a:lnTo>
                  <a:pt x="1123419" y="0"/>
                </a:lnTo>
                <a:lnTo>
                  <a:pt x="1123419" y="1277822"/>
                </a:lnTo>
                <a:lnTo>
                  <a:pt x="0" y="127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4196" y="6607054"/>
            <a:ext cx="1123419" cy="1277822"/>
          </a:xfrm>
          <a:custGeom>
            <a:avLst/>
            <a:gdLst/>
            <a:ahLst/>
            <a:cxnLst/>
            <a:rect r="r" b="b" t="t" l="l"/>
            <a:pathLst>
              <a:path h="1277822" w="1123419">
                <a:moveTo>
                  <a:pt x="0" y="0"/>
                </a:moveTo>
                <a:lnTo>
                  <a:pt x="1123419" y="0"/>
                </a:lnTo>
                <a:lnTo>
                  <a:pt x="1123419" y="1277823"/>
                </a:lnTo>
                <a:lnTo>
                  <a:pt x="0" y="1277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70295" y="3116149"/>
            <a:ext cx="14464210" cy="117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¿Cuales son las diferencias entre género en períodos de ansiedad o estrés? Relación con la actividad física.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70295" y="4740061"/>
            <a:ext cx="14037841" cy="167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¿Cómo afecta la relación laboral y personal en hábitos alimenticios? ¿Comemos más cuando estamos ansiosos? Consumo de frutas y verduras VS ultra procesados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0295" y="6884651"/>
            <a:ext cx="12034957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¿Vive mejor la gente en el sur o en el norte de España?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4">
                <a:alphaModFix amt="43000"/>
              </a:blip>
              <a:stretch>
                <a:fillRect l="-366" t="-430271" r="-5" b="-43085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08811" y="1254045"/>
            <a:ext cx="1297427" cy="1286075"/>
          </a:xfrm>
          <a:custGeom>
            <a:avLst/>
            <a:gdLst/>
            <a:ahLst/>
            <a:cxnLst/>
            <a:rect r="r" b="b" t="t" l="l"/>
            <a:pathLst>
              <a:path h="1286075" w="1297427">
                <a:moveTo>
                  <a:pt x="0" y="0"/>
                </a:moveTo>
                <a:lnTo>
                  <a:pt x="1297428" y="0"/>
                </a:lnTo>
                <a:lnTo>
                  <a:pt x="1297428" y="1286075"/>
                </a:lnTo>
                <a:lnTo>
                  <a:pt x="0" y="1286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6718" y="1431132"/>
            <a:ext cx="14870377" cy="81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Recolección de datos: Encuesta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06718" y="3192216"/>
            <a:ext cx="26540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33 preguntas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06239" y="4041299"/>
            <a:ext cx="651628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Plataforma Google Forms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006239" y="7753309"/>
            <a:ext cx="9949578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Datos sociodemográficos - Salud y ansiedad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Estilo de vida y actividad física - Alimentación y dieta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Factores contextuales - Preguntas abiertas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6239" y="5024227"/>
            <a:ext cx="511659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Muestra de 215 personas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918267" y="3020856"/>
            <a:ext cx="5341033" cy="3324793"/>
          </a:xfrm>
          <a:custGeom>
            <a:avLst/>
            <a:gdLst/>
            <a:ahLst/>
            <a:cxnLst/>
            <a:rect r="r" b="b" t="t" l="l"/>
            <a:pathLst>
              <a:path h="3324793" w="5341033">
                <a:moveTo>
                  <a:pt x="0" y="0"/>
                </a:moveTo>
                <a:lnTo>
                  <a:pt x="5341033" y="0"/>
                </a:lnTo>
                <a:lnTo>
                  <a:pt x="5341033" y="3324794"/>
                </a:lnTo>
                <a:lnTo>
                  <a:pt x="0" y="3324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31772" y="5073778"/>
            <a:ext cx="609287" cy="521702"/>
          </a:xfrm>
          <a:custGeom>
            <a:avLst/>
            <a:gdLst/>
            <a:ahLst/>
            <a:cxnLst/>
            <a:rect r="r" b="b" t="t" l="l"/>
            <a:pathLst>
              <a:path h="521702" w="609287">
                <a:moveTo>
                  <a:pt x="0" y="0"/>
                </a:moveTo>
                <a:lnTo>
                  <a:pt x="609287" y="0"/>
                </a:lnTo>
                <a:lnTo>
                  <a:pt x="609287" y="521702"/>
                </a:lnTo>
                <a:lnTo>
                  <a:pt x="0" y="521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06239" y="5936842"/>
            <a:ext cx="436352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Método bola de nieve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831772" y="3250904"/>
            <a:ext cx="609287" cy="521702"/>
          </a:xfrm>
          <a:custGeom>
            <a:avLst/>
            <a:gdLst/>
            <a:ahLst/>
            <a:cxnLst/>
            <a:rect r="r" b="b" t="t" l="l"/>
            <a:pathLst>
              <a:path h="521702" w="609287">
                <a:moveTo>
                  <a:pt x="0" y="0"/>
                </a:moveTo>
                <a:lnTo>
                  <a:pt x="609287" y="0"/>
                </a:lnTo>
                <a:lnTo>
                  <a:pt x="609287" y="521702"/>
                </a:lnTo>
                <a:lnTo>
                  <a:pt x="0" y="521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31772" y="4161551"/>
            <a:ext cx="609287" cy="521702"/>
          </a:xfrm>
          <a:custGeom>
            <a:avLst/>
            <a:gdLst/>
            <a:ahLst/>
            <a:cxnLst/>
            <a:rect r="r" b="b" t="t" l="l"/>
            <a:pathLst>
              <a:path h="521702" w="609287">
                <a:moveTo>
                  <a:pt x="0" y="0"/>
                </a:moveTo>
                <a:lnTo>
                  <a:pt x="609287" y="0"/>
                </a:lnTo>
                <a:lnTo>
                  <a:pt x="609287" y="521702"/>
                </a:lnTo>
                <a:lnTo>
                  <a:pt x="0" y="521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31772" y="5986005"/>
            <a:ext cx="609287" cy="521702"/>
          </a:xfrm>
          <a:custGeom>
            <a:avLst/>
            <a:gdLst/>
            <a:ahLst/>
            <a:cxnLst/>
            <a:rect r="r" b="b" t="t" l="l"/>
            <a:pathLst>
              <a:path h="521702" w="609287">
                <a:moveTo>
                  <a:pt x="0" y="0"/>
                </a:moveTo>
                <a:lnTo>
                  <a:pt x="609287" y="0"/>
                </a:lnTo>
                <a:lnTo>
                  <a:pt x="609287" y="521702"/>
                </a:lnTo>
                <a:lnTo>
                  <a:pt x="0" y="521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31772" y="6898232"/>
            <a:ext cx="609287" cy="521702"/>
          </a:xfrm>
          <a:custGeom>
            <a:avLst/>
            <a:gdLst/>
            <a:ahLst/>
            <a:cxnLst/>
            <a:rect r="r" b="b" t="t" l="l"/>
            <a:pathLst>
              <a:path h="521702" w="609287">
                <a:moveTo>
                  <a:pt x="0" y="0"/>
                </a:moveTo>
                <a:lnTo>
                  <a:pt x="609287" y="0"/>
                </a:lnTo>
                <a:lnTo>
                  <a:pt x="609287" y="521702"/>
                </a:lnTo>
                <a:lnTo>
                  <a:pt x="0" y="521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06239" y="6850607"/>
            <a:ext cx="31483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Datos sesgados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831772" y="7810459"/>
            <a:ext cx="609287" cy="521702"/>
          </a:xfrm>
          <a:custGeom>
            <a:avLst/>
            <a:gdLst/>
            <a:ahLst/>
            <a:cxnLst/>
            <a:rect r="r" b="b" t="t" l="l"/>
            <a:pathLst>
              <a:path h="521702" w="609287">
                <a:moveTo>
                  <a:pt x="0" y="0"/>
                </a:moveTo>
                <a:lnTo>
                  <a:pt x="609287" y="0"/>
                </a:lnTo>
                <a:lnTo>
                  <a:pt x="609287" y="521702"/>
                </a:lnTo>
                <a:lnTo>
                  <a:pt x="0" y="5217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4">
                <a:alphaModFix amt="43000"/>
              </a:blip>
              <a:stretch>
                <a:fillRect l="-366" t="-430271" r="-5" b="-43085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08811" y="1254045"/>
            <a:ext cx="1297427" cy="1286075"/>
          </a:xfrm>
          <a:custGeom>
            <a:avLst/>
            <a:gdLst/>
            <a:ahLst/>
            <a:cxnLst/>
            <a:rect r="r" b="b" t="t" l="l"/>
            <a:pathLst>
              <a:path h="1286075" w="1297427">
                <a:moveTo>
                  <a:pt x="0" y="0"/>
                </a:moveTo>
                <a:lnTo>
                  <a:pt x="1297428" y="0"/>
                </a:lnTo>
                <a:lnTo>
                  <a:pt x="1297428" y="1286075"/>
                </a:lnTo>
                <a:lnTo>
                  <a:pt x="0" y="1286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8811" y="3255810"/>
            <a:ext cx="855208" cy="732272"/>
          </a:xfrm>
          <a:custGeom>
            <a:avLst/>
            <a:gdLst/>
            <a:ahLst/>
            <a:cxnLst/>
            <a:rect r="r" b="b" t="t" l="l"/>
            <a:pathLst>
              <a:path h="732272" w="855208">
                <a:moveTo>
                  <a:pt x="0" y="0"/>
                </a:moveTo>
                <a:lnTo>
                  <a:pt x="855208" y="0"/>
                </a:lnTo>
                <a:lnTo>
                  <a:pt x="855208" y="732271"/>
                </a:lnTo>
                <a:lnTo>
                  <a:pt x="0" y="732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8811" y="4353631"/>
            <a:ext cx="855208" cy="732272"/>
          </a:xfrm>
          <a:custGeom>
            <a:avLst/>
            <a:gdLst/>
            <a:ahLst/>
            <a:cxnLst/>
            <a:rect r="r" b="b" t="t" l="l"/>
            <a:pathLst>
              <a:path h="732272" w="855208">
                <a:moveTo>
                  <a:pt x="0" y="0"/>
                </a:moveTo>
                <a:lnTo>
                  <a:pt x="855208" y="0"/>
                </a:lnTo>
                <a:lnTo>
                  <a:pt x="855208" y="732272"/>
                </a:lnTo>
                <a:lnTo>
                  <a:pt x="0" y="732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8811" y="5447853"/>
            <a:ext cx="855208" cy="732272"/>
          </a:xfrm>
          <a:custGeom>
            <a:avLst/>
            <a:gdLst/>
            <a:ahLst/>
            <a:cxnLst/>
            <a:rect r="r" b="b" t="t" l="l"/>
            <a:pathLst>
              <a:path h="732272" w="855208">
                <a:moveTo>
                  <a:pt x="0" y="0"/>
                </a:moveTo>
                <a:lnTo>
                  <a:pt x="855208" y="0"/>
                </a:lnTo>
                <a:lnTo>
                  <a:pt x="855208" y="732272"/>
                </a:lnTo>
                <a:lnTo>
                  <a:pt x="0" y="732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8811" y="6542075"/>
            <a:ext cx="855208" cy="732272"/>
          </a:xfrm>
          <a:custGeom>
            <a:avLst/>
            <a:gdLst/>
            <a:ahLst/>
            <a:cxnLst/>
            <a:rect r="r" b="b" t="t" l="l"/>
            <a:pathLst>
              <a:path h="732272" w="855208">
                <a:moveTo>
                  <a:pt x="0" y="0"/>
                </a:moveTo>
                <a:lnTo>
                  <a:pt x="855208" y="0"/>
                </a:lnTo>
                <a:lnTo>
                  <a:pt x="855208" y="732272"/>
                </a:lnTo>
                <a:lnTo>
                  <a:pt x="0" y="732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6718" y="1431132"/>
            <a:ext cx="14870377" cy="81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Algunas de las preguntas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06718" y="4428725"/>
            <a:ext cx="13911206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Durante la última semana, ¿ha practicado alguna actividad física o deporte?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6718" y="6618968"/>
            <a:ext cx="1379041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¿Cuántas porciones de alimentos ultraprocesados consume en un día típico?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6239" y="5499981"/>
            <a:ext cx="13488532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¿Con qué frecuencia presenta dificultades para conciliar el sueño?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03041" y="3307938"/>
            <a:ext cx="1401639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En una escala del 1 al 10, ¿Cómo calificaría su nivel actual de ansiedad?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08811" y="7636297"/>
            <a:ext cx="855208" cy="732272"/>
          </a:xfrm>
          <a:custGeom>
            <a:avLst/>
            <a:gdLst/>
            <a:ahLst/>
            <a:cxnLst/>
            <a:rect r="r" b="b" t="t" l="l"/>
            <a:pathLst>
              <a:path h="732272" w="855208">
                <a:moveTo>
                  <a:pt x="0" y="0"/>
                </a:moveTo>
                <a:lnTo>
                  <a:pt x="855208" y="0"/>
                </a:lnTo>
                <a:lnTo>
                  <a:pt x="855208" y="732272"/>
                </a:lnTo>
                <a:lnTo>
                  <a:pt x="0" y="732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06718" y="7713190"/>
            <a:ext cx="1419463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¿Con qué frecuencia siente que consume alimentos debido a ansiedad o estrés?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04174" y="6527153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5">
                <a:alphaModFix amt="43000"/>
              </a:blip>
              <a:stretch>
                <a:fillRect l="-366" t="-430271" r="-5" b="-43085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23925"/>
            <a:ext cx="11821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 de las respuestas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04174" y="6527153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5">
                <a:alphaModFix amt="43000"/>
              </a:blip>
              <a:stretch>
                <a:fillRect l="-366" t="-430271" r="-5" b="-43085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67100" y="6166573"/>
            <a:ext cx="6327798" cy="3351434"/>
          </a:xfrm>
          <a:custGeom>
            <a:avLst/>
            <a:gdLst/>
            <a:ahLst/>
            <a:cxnLst/>
            <a:rect r="r" b="b" t="t" l="l"/>
            <a:pathLst>
              <a:path h="3351434" w="6327798">
                <a:moveTo>
                  <a:pt x="0" y="0"/>
                </a:moveTo>
                <a:lnTo>
                  <a:pt x="6327799" y="0"/>
                </a:lnTo>
                <a:lnTo>
                  <a:pt x="6327799" y="3351434"/>
                </a:lnTo>
                <a:lnTo>
                  <a:pt x="0" y="3351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23925"/>
            <a:ext cx="11821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 de las respuestas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67100" y="8387950"/>
            <a:ext cx="6329816" cy="1740699"/>
          </a:xfrm>
          <a:custGeom>
            <a:avLst/>
            <a:gdLst/>
            <a:ahLst/>
            <a:cxnLst/>
            <a:rect r="r" b="b" t="t" l="l"/>
            <a:pathLst>
              <a:path h="1740699" w="6329816">
                <a:moveTo>
                  <a:pt x="0" y="0"/>
                </a:moveTo>
                <a:lnTo>
                  <a:pt x="6329816" y="0"/>
                </a:lnTo>
                <a:lnTo>
                  <a:pt x="6329816" y="1740700"/>
                </a:lnTo>
                <a:lnTo>
                  <a:pt x="0" y="1740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04174" y="6527153"/>
            <a:ext cx="3183827" cy="4114800"/>
          </a:xfrm>
          <a:custGeom>
            <a:avLst/>
            <a:gdLst/>
            <a:ahLst/>
            <a:cxnLst/>
            <a:rect r="r" b="b" t="t" l="l"/>
            <a:pathLst>
              <a:path h="4114800" w="3183827">
                <a:moveTo>
                  <a:pt x="0" y="0"/>
                </a:moveTo>
                <a:lnTo>
                  <a:pt x="3183826" y="0"/>
                </a:lnTo>
                <a:lnTo>
                  <a:pt x="3183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9311" y="8455815"/>
            <a:ext cx="19306621" cy="1978596"/>
            <a:chOff x="0" y="0"/>
            <a:chExt cx="13138703" cy="1346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2743" y="-211963"/>
              <a:ext cx="13470046" cy="1590585"/>
            </a:xfrm>
            <a:custGeom>
              <a:avLst/>
              <a:gdLst/>
              <a:ahLst/>
              <a:cxnLst/>
              <a:rect r="r" b="b" t="t" l="l"/>
              <a:pathLst>
                <a:path h="1590585" w="13470046">
                  <a:moveTo>
                    <a:pt x="13240657" y="1542616"/>
                  </a:moveTo>
                  <a:cubicBezTo>
                    <a:pt x="13095804" y="9525"/>
                    <a:pt x="13470046" y="455949"/>
                    <a:pt x="11730093" y="468077"/>
                  </a:cubicBezTo>
                  <a:cubicBezTo>
                    <a:pt x="11730093" y="468291"/>
                    <a:pt x="11730356" y="468434"/>
                    <a:pt x="11730619" y="468719"/>
                  </a:cubicBezTo>
                  <a:cubicBezTo>
                    <a:pt x="11730093" y="468933"/>
                    <a:pt x="11729829" y="468505"/>
                    <a:pt x="11729304" y="468077"/>
                  </a:cubicBezTo>
                  <a:cubicBezTo>
                    <a:pt x="11671468" y="468434"/>
                    <a:pt x="11611267" y="468505"/>
                    <a:pt x="11548436" y="468220"/>
                  </a:cubicBezTo>
                  <a:cubicBezTo>
                    <a:pt x="10972707" y="503962"/>
                    <a:pt x="11596545" y="535495"/>
                    <a:pt x="10526583" y="463012"/>
                  </a:cubicBezTo>
                  <a:cubicBezTo>
                    <a:pt x="10462964" y="486840"/>
                    <a:pt x="9924567" y="436402"/>
                    <a:pt x="9806266" y="405939"/>
                  </a:cubicBezTo>
                  <a:cubicBezTo>
                    <a:pt x="9672981" y="432835"/>
                    <a:pt x="9013391" y="428126"/>
                    <a:pt x="8645608" y="396451"/>
                  </a:cubicBezTo>
                  <a:cubicBezTo>
                    <a:pt x="8646397" y="396879"/>
                    <a:pt x="8646133" y="397592"/>
                    <a:pt x="8644293" y="398877"/>
                  </a:cubicBezTo>
                  <a:cubicBezTo>
                    <a:pt x="8640875" y="398520"/>
                    <a:pt x="8636932" y="400232"/>
                    <a:pt x="8636144" y="396166"/>
                  </a:cubicBezTo>
                  <a:cubicBezTo>
                    <a:pt x="8637196" y="396237"/>
                    <a:pt x="8639036" y="396094"/>
                    <a:pt x="8640613" y="396023"/>
                  </a:cubicBezTo>
                  <a:cubicBezTo>
                    <a:pt x="8563323" y="389245"/>
                    <a:pt x="8498915" y="381327"/>
                    <a:pt x="8455801" y="372195"/>
                  </a:cubicBezTo>
                  <a:cubicBezTo>
                    <a:pt x="7699994" y="446318"/>
                    <a:pt x="8418471" y="543841"/>
                    <a:pt x="7026207" y="425415"/>
                  </a:cubicBezTo>
                  <a:cubicBezTo>
                    <a:pt x="6053252" y="517802"/>
                    <a:pt x="5888683" y="355573"/>
                    <a:pt x="5345027" y="407437"/>
                  </a:cubicBezTo>
                  <a:cubicBezTo>
                    <a:pt x="4851846" y="336524"/>
                    <a:pt x="4346046" y="347654"/>
                    <a:pt x="3797395" y="334670"/>
                  </a:cubicBezTo>
                  <a:cubicBezTo>
                    <a:pt x="3751127" y="310984"/>
                    <a:pt x="3711956" y="297358"/>
                    <a:pt x="3673837" y="290795"/>
                  </a:cubicBezTo>
                  <a:cubicBezTo>
                    <a:pt x="3674100" y="291366"/>
                    <a:pt x="3674100" y="291865"/>
                    <a:pt x="3673049" y="290652"/>
                  </a:cubicBezTo>
                  <a:cubicBezTo>
                    <a:pt x="3552382" y="270106"/>
                    <a:pt x="3438025" y="319759"/>
                    <a:pt x="3123083" y="349009"/>
                  </a:cubicBezTo>
                  <a:cubicBezTo>
                    <a:pt x="3056046" y="338165"/>
                    <a:pt x="3002417" y="330746"/>
                    <a:pt x="2955622" y="325681"/>
                  </a:cubicBezTo>
                  <a:lnTo>
                    <a:pt x="2955360" y="325681"/>
                  </a:lnTo>
                  <a:lnTo>
                    <a:pt x="2955097" y="325609"/>
                  </a:lnTo>
                  <a:cubicBezTo>
                    <a:pt x="2774754" y="305990"/>
                    <a:pt x="2697465" y="322256"/>
                    <a:pt x="2353605" y="320758"/>
                  </a:cubicBezTo>
                  <a:cubicBezTo>
                    <a:pt x="2095710" y="295575"/>
                    <a:pt x="1921677" y="378473"/>
                    <a:pt x="1431388" y="292721"/>
                  </a:cubicBezTo>
                  <a:cubicBezTo>
                    <a:pt x="1274968" y="290724"/>
                    <a:pt x="1376707" y="256979"/>
                    <a:pt x="919542" y="255410"/>
                  </a:cubicBezTo>
                  <a:cubicBezTo>
                    <a:pt x="713962" y="234935"/>
                    <a:pt x="627208" y="223092"/>
                    <a:pt x="491820" y="220096"/>
                  </a:cubicBezTo>
                  <a:cubicBezTo>
                    <a:pt x="491820" y="220167"/>
                    <a:pt x="491820" y="220167"/>
                    <a:pt x="491820" y="220239"/>
                  </a:cubicBezTo>
                  <a:cubicBezTo>
                    <a:pt x="491557" y="220381"/>
                    <a:pt x="491557" y="220239"/>
                    <a:pt x="491294" y="220025"/>
                  </a:cubicBezTo>
                  <a:cubicBezTo>
                    <a:pt x="440556" y="218954"/>
                    <a:pt x="383509" y="219026"/>
                    <a:pt x="310426" y="220381"/>
                  </a:cubicBezTo>
                  <a:cubicBezTo>
                    <a:pt x="0" y="0"/>
                    <a:pt x="240234" y="1453154"/>
                    <a:pt x="227353" y="1554530"/>
                  </a:cubicBezTo>
                  <a:cubicBezTo>
                    <a:pt x="1003929" y="1543757"/>
                    <a:pt x="13300119" y="1590585"/>
                    <a:pt x="13240657" y="1542616"/>
                  </a:cubicBezTo>
                  <a:close/>
                  <a:moveTo>
                    <a:pt x="1118812" y="263971"/>
                  </a:moveTo>
                  <a:cubicBezTo>
                    <a:pt x="1117234" y="264042"/>
                    <a:pt x="1117497" y="260760"/>
                    <a:pt x="1118812" y="263971"/>
                  </a:cubicBezTo>
                  <a:close/>
                </a:path>
              </a:pathLst>
            </a:custGeom>
            <a:blipFill>
              <a:blip r:embed="rId5">
                <a:alphaModFix amt="43000"/>
              </a:blip>
              <a:stretch>
                <a:fillRect l="-366" t="-430271" r="-5" b="-430859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850094" y="4428462"/>
            <a:ext cx="5404216" cy="2803772"/>
          </a:xfrm>
          <a:custGeom>
            <a:avLst/>
            <a:gdLst/>
            <a:ahLst/>
            <a:cxnLst/>
            <a:rect r="r" b="b" t="t" l="l"/>
            <a:pathLst>
              <a:path h="2803772" w="5404216">
                <a:moveTo>
                  <a:pt x="0" y="0"/>
                </a:moveTo>
                <a:lnTo>
                  <a:pt x="5404216" y="0"/>
                </a:lnTo>
                <a:lnTo>
                  <a:pt x="5404216" y="2803772"/>
                </a:lnTo>
                <a:lnTo>
                  <a:pt x="0" y="28037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7100" y="6166573"/>
            <a:ext cx="6327798" cy="3351434"/>
          </a:xfrm>
          <a:custGeom>
            <a:avLst/>
            <a:gdLst/>
            <a:ahLst/>
            <a:cxnLst/>
            <a:rect r="r" b="b" t="t" l="l"/>
            <a:pathLst>
              <a:path h="3351434" w="6327798">
                <a:moveTo>
                  <a:pt x="0" y="0"/>
                </a:moveTo>
                <a:lnTo>
                  <a:pt x="6327799" y="0"/>
                </a:lnTo>
                <a:lnTo>
                  <a:pt x="6327799" y="3351434"/>
                </a:lnTo>
                <a:lnTo>
                  <a:pt x="0" y="33514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23925"/>
            <a:ext cx="1182139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 de las respuestas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50094" y="6488728"/>
            <a:ext cx="2703656" cy="743506"/>
          </a:xfrm>
          <a:custGeom>
            <a:avLst/>
            <a:gdLst/>
            <a:ahLst/>
            <a:cxnLst/>
            <a:rect r="r" b="b" t="t" l="l"/>
            <a:pathLst>
              <a:path h="743506" w="2703656">
                <a:moveTo>
                  <a:pt x="0" y="0"/>
                </a:moveTo>
                <a:lnTo>
                  <a:pt x="2703656" y="0"/>
                </a:lnTo>
                <a:lnTo>
                  <a:pt x="2703656" y="743506"/>
                </a:lnTo>
                <a:lnTo>
                  <a:pt x="0" y="743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67100" y="8387950"/>
            <a:ext cx="6329816" cy="1740699"/>
          </a:xfrm>
          <a:custGeom>
            <a:avLst/>
            <a:gdLst/>
            <a:ahLst/>
            <a:cxnLst/>
            <a:rect r="r" b="b" t="t" l="l"/>
            <a:pathLst>
              <a:path h="1740699" w="6329816">
                <a:moveTo>
                  <a:pt x="0" y="0"/>
                </a:moveTo>
                <a:lnTo>
                  <a:pt x="6329816" y="0"/>
                </a:lnTo>
                <a:lnTo>
                  <a:pt x="6329816" y="1740700"/>
                </a:lnTo>
                <a:lnTo>
                  <a:pt x="0" y="174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FF914D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DAGqhjKLXEQ</dc:identifier>
  <dcterms:modified xsi:type="dcterms:W3CDTF">2011-08-01T06:04:30Z</dcterms:modified>
  <cp:revision>1</cp:revision>
  <dc:title>Proyecto IT ACADEMY</dc:title>
</cp:coreProperties>
</file>